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77"/>
  </p:notesMasterIdLst>
  <p:sldIdLst>
    <p:sldId id="664" r:id="rId2"/>
    <p:sldId id="256" r:id="rId3"/>
    <p:sldId id="872" r:id="rId4"/>
    <p:sldId id="633" r:id="rId5"/>
    <p:sldId id="693" r:id="rId6"/>
    <p:sldId id="874" r:id="rId7"/>
    <p:sldId id="875" r:id="rId8"/>
    <p:sldId id="876" r:id="rId9"/>
    <p:sldId id="877" r:id="rId10"/>
    <p:sldId id="878" r:id="rId11"/>
    <p:sldId id="880" r:id="rId12"/>
    <p:sldId id="879" r:id="rId13"/>
    <p:sldId id="884" r:id="rId14"/>
    <p:sldId id="883" r:id="rId15"/>
    <p:sldId id="882" r:id="rId16"/>
    <p:sldId id="881" r:id="rId17"/>
    <p:sldId id="885" r:id="rId18"/>
    <p:sldId id="583" r:id="rId19"/>
    <p:sldId id="695" r:id="rId20"/>
    <p:sldId id="886" r:id="rId21"/>
    <p:sldId id="887" r:id="rId22"/>
    <p:sldId id="888" r:id="rId23"/>
    <p:sldId id="889" r:id="rId24"/>
    <p:sldId id="891" r:id="rId25"/>
    <p:sldId id="890" r:id="rId26"/>
    <p:sldId id="892" r:id="rId27"/>
    <p:sldId id="893" r:id="rId28"/>
    <p:sldId id="594" r:id="rId29"/>
    <p:sldId id="483" r:id="rId30"/>
    <p:sldId id="489" r:id="rId31"/>
    <p:sldId id="491" r:id="rId32"/>
    <p:sldId id="593" r:id="rId33"/>
    <p:sldId id="662" r:id="rId34"/>
    <p:sldId id="775" r:id="rId35"/>
    <p:sldId id="1020" r:id="rId36"/>
    <p:sldId id="804" r:id="rId37"/>
    <p:sldId id="849" r:id="rId38"/>
    <p:sldId id="850" r:id="rId39"/>
    <p:sldId id="674" r:id="rId40"/>
    <p:sldId id="790" r:id="rId41"/>
    <p:sldId id="851" r:id="rId42"/>
    <p:sldId id="675" r:id="rId43"/>
    <p:sldId id="805" r:id="rId44"/>
    <p:sldId id="812" r:id="rId45"/>
    <p:sldId id="789" r:id="rId46"/>
    <p:sldId id="852" r:id="rId47"/>
    <p:sldId id="783" r:id="rId48"/>
    <p:sldId id="1021" r:id="rId49"/>
    <p:sldId id="1022" r:id="rId50"/>
    <p:sldId id="1024" r:id="rId51"/>
    <p:sldId id="1025" r:id="rId52"/>
    <p:sldId id="1026" r:id="rId53"/>
    <p:sldId id="871" r:id="rId54"/>
    <p:sldId id="280" r:id="rId55"/>
    <p:sldId id="281" r:id="rId56"/>
    <p:sldId id="282" r:id="rId57"/>
    <p:sldId id="284" r:id="rId58"/>
    <p:sldId id="286" r:id="rId59"/>
    <p:sldId id="287" r:id="rId60"/>
    <p:sldId id="288" r:id="rId61"/>
    <p:sldId id="289" r:id="rId62"/>
    <p:sldId id="292" r:id="rId63"/>
    <p:sldId id="295" r:id="rId64"/>
    <p:sldId id="296" r:id="rId65"/>
    <p:sldId id="297" r:id="rId66"/>
    <p:sldId id="517" r:id="rId67"/>
    <p:sldId id="300" r:id="rId68"/>
    <p:sldId id="611" r:id="rId69"/>
    <p:sldId id="302" r:id="rId70"/>
    <p:sldId id="784" r:id="rId71"/>
    <p:sldId id="321" r:id="rId72"/>
    <p:sldId id="559" r:id="rId73"/>
    <p:sldId id="894" r:id="rId74"/>
    <p:sldId id="726" r:id="rId75"/>
    <p:sldId id="1027" r:id="rId76"/>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B3B"/>
    <a:srgbClr val="D1A7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94650"/>
  </p:normalViewPr>
  <p:slideViewPr>
    <p:cSldViewPr snapToGrid="0">
      <p:cViewPr varScale="1">
        <p:scale>
          <a:sx n="54" d="100"/>
          <a:sy n="54" d="100"/>
        </p:scale>
        <p:origin x="64"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CF151D-93C7-4D31-AB7B-6E07C211A53B}" type="doc">
      <dgm:prSet loTypeId="urn:microsoft.com/office/officeart/2005/8/layout/hierarchy1" loCatId="hierarchy" qsTypeId="urn:microsoft.com/office/officeart/2005/8/quickstyle/3d4" qsCatId="3D" csTypeId="urn:microsoft.com/office/officeart/2005/8/colors/colorful5" csCatId="colorful" phldr="1"/>
      <dgm:spPr/>
      <dgm:t>
        <a:bodyPr/>
        <a:lstStyle/>
        <a:p>
          <a:pPr rtl="1"/>
          <a:endParaRPr lang="ar-SA"/>
        </a:p>
      </dgm:t>
    </dgm:pt>
    <dgm:pt modelId="{EC2348B8-E64C-4AFF-97DB-FF14BEB6507E}">
      <dgm:prSet phldrT="[نص]"/>
      <dgm:spPr/>
      <dgm:t>
        <a:bodyPr/>
        <a:lstStyle/>
        <a:p>
          <a:pPr rtl="1"/>
          <a:r>
            <a:rPr lang="ar-SA" dirty="0"/>
            <a:t>التناسب</a:t>
          </a:r>
        </a:p>
      </dgm:t>
    </dgm:pt>
    <dgm:pt modelId="{7A1E8483-4E27-47FF-BFD4-1FC58084AACD}" type="parTrans" cxnId="{29AB8684-F001-4E18-A213-4BF201CCDD39}">
      <dgm:prSet/>
      <dgm:spPr/>
      <dgm:t>
        <a:bodyPr/>
        <a:lstStyle/>
        <a:p>
          <a:pPr rtl="1"/>
          <a:endParaRPr lang="ar-SA"/>
        </a:p>
      </dgm:t>
    </dgm:pt>
    <dgm:pt modelId="{C269FBA2-0311-41E9-AE03-5EB3BFF1562B}" type="sibTrans" cxnId="{29AB8684-F001-4E18-A213-4BF201CCDD39}">
      <dgm:prSet/>
      <dgm:spPr/>
      <dgm:t>
        <a:bodyPr/>
        <a:lstStyle/>
        <a:p>
          <a:pPr rtl="1"/>
          <a:endParaRPr lang="ar-SA"/>
        </a:p>
      </dgm:t>
    </dgm:pt>
    <dgm:pt modelId="{5F98B3BC-CFB7-4E51-A055-2C84D844952A}" type="asst">
      <dgm:prSet phldrT="[نص]"/>
      <dgm:spPr/>
      <dgm:t>
        <a:bodyPr/>
        <a:lstStyle/>
        <a:p>
          <a:pPr rtl="1"/>
          <a:r>
            <a:rPr lang="ar-SA" dirty="0"/>
            <a:t>طردي</a:t>
          </a:r>
        </a:p>
      </dgm:t>
    </dgm:pt>
    <dgm:pt modelId="{E6774D5D-5CEE-4EE5-B6ED-8C7DE38B604D}" type="parTrans" cxnId="{722CDFE8-6976-4295-902E-6550040D1DB3}">
      <dgm:prSet/>
      <dgm:spPr/>
      <dgm:t>
        <a:bodyPr/>
        <a:lstStyle/>
        <a:p>
          <a:pPr rtl="1"/>
          <a:endParaRPr lang="ar-SA"/>
        </a:p>
      </dgm:t>
    </dgm:pt>
    <dgm:pt modelId="{0B5B82F4-F068-443C-80E7-D6A24D0D9526}" type="sibTrans" cxnId="{722CDFE8-6976-4295-902E-6550040D1DB3}">
      <dgm:prSet/>
      <dgm:spPr/>
      <dgm:t>
        <a:bodyPr/>
        <a:lstStyle/>
        <a:p>
          <a:pPr rtl="1"/>
          <a:endParaRPr lang="ar-SA"/>
        </a:p>
      </dgm:t>
    </dgm:pt>
    <dgm:pt modelId="{F9B43C98-E152-4190-94CC-05471794268F}" type="asst">
      <dgm:prSet phldrT="[نص]"/>
      <dgm:spPr/>
      <dgm:t>
        <a:bodyPr/>
        <a:lstStyle/>
        <a:p>
          <a:pPr rtl="1"/>
          <a:r>
            <a:rPr lang="ar-SA" dirty="0"/>
            <a:t>عكسي</a:t>
          </a:r>
        </a:p>
      </dgm:t>
    </dgm:pt>
    <dgm:pt modelId="{79F8B627-E4F5-4E8C-AA60-9B681B16F452}" type="parTrans" cxnId="{2720CC48-C151-4DCE-97A8-6C72085F1FF8}">
      <dgm:prSet/>
      <dgm:spPr/>
      <dgm:t>
        <a:bodyPr/>
        <a:lstStyle/>
        <a:p>
          <a:pPr rtl="1"/>
          <a:endParaRPr lang="ar-SA"/>
        </a:p>
      </dgm:t>
    </dgm:pt>
    <dgm:pt modelId="{C3501B91-0F25-466F-AD81-9121DFD10035}" type="sibTrans" cxnId="{2720CC48-C151-4DCE-97A8-6C72085F1FF8}">
      <dgm:prSet/>
      <dgm:spPr/>
      <dgm:t>
        <a:bodyPr/>
        <a:lstStyle/>
        <a:p>
          <a:pPr rtl="1"/>
          <a:endParaRPr lang="ar-SA"/>
        </a:p>
      </dgm:t>
    </dgm:pt>
    <dgm:pt modelId="{83FACB19-F186-4459-87A9-4E314F89A401}" type="asst">
      <dgm:prSet phldrT="[نص]"/>
      <dgm:spPr/>
      <dgm:t>
        <a:bodyPr/>
        <a:lstStyle/>
        <a:p>
          <a:pPr rtl="1"/>
          <a:r>
            <a:rPr lang="ar-SA" dirty="0"/>
            <a:t>مركب</a:t>
          </a:r>
        </a:p>
      </dgm:t>
    </dgm:pt>
    <dgm:pt modelId="{81336DA2-CCBC-4A09-B079-6156FFA43371}" type="parTrans" cxnId="{5C004B60-A618-4B43-9547-FED44334CEF8}">
      <dgm:prSet/>
      <dgm:spPr/>
      <dgm:t>
        <a:bodyPr/>
        <a:lstStyle/>
        <a:p>
          <a:pPr rtl="1"/>
          <a:endParaRPr lang="ar-SA"/>
        </a:p>
      </dgm:t>
    </dgm:pt>
    <dgm:pt modelId="{A32CB586-36AD-462D-8F74-D47F50F95381}" type="sibTrans" cxnId="{5C004B60-A618-4B43-9547-FED44334CEF8}">
      <dgm:prSet/>
      <dgm:spPr/>
      <dgm:t>
        <a:bodyPr/>
        <a:lstStyle/>
        <a:p>
          <a:pPr rtl="1"/>
          <a:endParaRPr lang="ar-SA"/>
        </a:p>
      </dgm:t>
    </dgm:pt>
    <dgm:pt modelId="{C53EC0AF-9567-47B2-B557-678E2B974D27}" type="pres">
      <dgm:prSet presAssocID="{8ECF151D-93C7-4D31-AB7B-6E07C211A53B}" presName="hierChild1" presStyleCnt="0">
        <dgm:presLayoutVars>
          <dgm:chPref val="1"/>
          <dgm:dir val="rev"/>
          <dgm:animOne val="branch"/>
          <dgm:animLvl val="lvl"/>
          <dgm:resizeHandles/>
        </dgm:presLayoutVars>
      </dgm:prSet>
      <dgm:spPr/>
    </dgm:pt>
    <dgm:pt modelId="{7A076D80-17B3-4DCB-9206-41DEC3089A5E}" type="pres">
      <dgm:prSet presAssocID="{EC2348B8-E64C-4AFF-97DB-FF14BEB6507E}" presName="hierRoot1" presStyleCnt="0"/>
      <dgm:spPr/>
    </dgm:pt>
    <dgm:pt modelId="{04C6036B-C75F-497A-8C7A-53BB94F2C9D3}" type="pres">
      <dgm:prSet presAssocID="{EC2348B8-E64C-4AFF-97DB-FF14BEB6507E}" presName="composite" presStyleCnt="0"/>
      <dgm:spPr/>
    </dgm:pt>
    <dgm:pt modelId="{87159E09-A588-4E01-8B90-0ABB6A98691E}" type="pres">
      <dgm:prSet presAssocID="{EC2348B8-E64C-4AFF-97DB-FF14BEB6507E}" presName="background" presStyleLbl="node0" presStyleIdx="0" presStyleCnt="1"/>
      <dgm:spPr/>
    </dgm:pt>
    <dgm:pt modelId="{51577FC5-DC21-4C17-95D3-BDC9C610B1AD}" type="pres">
      <dgm:prSet presAssocID="{EC2348B8-E64C-4AFF-97DB-FF14BEB6507E}" presName="text" presStyleLbl="fgAcc0" presStyleIdx="0" presStyleCnt="1">
        <dgm:presLayoutVars>
          <dgm:chPref val="3"/>
        </dgm:presLayoutVars>
      </dgm:prSet>
      <dgm:spPr/>
    </dgm:pt>
    <dgm:pt modelId="{484969E5-D3D9-4B67-B121-B6CF8FD0235D}" type="pres">
      <dgm:prSet presAssocID="{EC2348B8-E64C-4AFF-97DB-FF14BEB6507E}" presName="hierChild2" presStyleCnt="0"/>
      <dgm:spPr/>
    </dgm:pt>
    <dgm:pt modelId="{A3DF2C45-5857-4A4A-BC82-E82DF74705A1}" type="pres">
      <dgm:prSet presAssocID="{E6774D5D-5CEE-4EE5-B6ED-8C7DE38B604D}" presName="Name10" presStyleLbl="parChTrans1D2" presStyleIdx="0" presStyleCnt="3"/>
      <dgm:spPr/>
    </dgm:pt>
    <dgm:pt modelId="{32B03084-D812-468A-BC29-9C9F88B9BB2E}" type="pres">
      <dgm:prSet presAssocID="{5F98B3BC-CFB7-4E51-A055-2C84D844952A}" presName="hierRoot2" presStyleCnt="0"/>
      <dgm:spPr/>
    </dgm:pt>
    <dgm:pt modelId="{5F366E74-99A8-4A14-A899-619BCBEBC3BD}" type="pres">
      <dgm:prSet presAssocID="{5F98B3BC-CFB7-4E51-A055-2C84D844952A}" presName="composite2" presStyleCnt="0"/>
      <dgm:spPr/>
    </dgm:pt>
    <dgm:pt modelId="{0F747F95-2741-42EF-A763-FEE0B38F3DEB}" type="pres">
      <dgm:prSet presAssocID="{5F98B3BC-CFB7-4E51-A055-2C84D844952A}" presName="background2" presStyleLbl="asst1" presStyleIdx="0" presStyleCnt="3"/>
      <dgm:spPr/>
    </dgm:pt>
    <dgm:pt modelId="{048CDB22-E23B-4703-9BE1-18C20A3D1B00}" type="pres">
      <dgm:prSet presAssocID="{5F98B3BC-CFB7-4E51-A055-2C84D844952A}" presName="text2" presStyleLbl="fgAcc2" presStyleIdx="0" presStyleCnt="3">
        <dgm:presLayoutVars>
          <dgm:chPref val="3"/>
        </dgm:presLayoutVars>
      </dgm:prSet>
      <dgm:spPr/>
    </dgm:pt>
    <dgm:pt modelId="{7DE71AA1-6CEF-4C21-BAAD-F15D0DCF0FB2}" type="pres">
      <dgm:prSet presAssocID="{5F98B3BC-CFB7-4E51-A055-2C84D844952A}" presName="hierChild3" presStyleCnt="0"/>
      <dgm:spPr/>
    </dgm:pt>
    <dgm:pt modelId="{2C79D5F5-FBF3-455B-800E-01FC3B01FF14}" type="pres">
      <dgm:prSet presAssocID="{79F8B627-E4F5-4E8C-AA60-9B681B16F452}" presName="Name10" presStyleLbl="parChTrans1D2" presStyleIdx="1" presStyleCnt="3"/>
      <dgm:spPr/>
    </dgm:pt>
    <dgm:pt modelId="{927C667F-C9CA-4A73-8DFC-C0D37EB38B8D}" type="pres">
      <dgm:prSet presAssocID="{F9B43C98-E152-4190-94CC-05471794268F}" presName="hierRoot2" presStyleCnt="0"/>
      <dgm:spPr/>
    </dgm:pt>
    <dgm:pt modelId="{D1A279F3-19AF-4840-B0CA-DD7B8E4A8A6D}" type="pres">
      <dgm:prSet presAssocID="{F9B43C98-E152-4190-94CC-05471794268F}" presName="composite2" presStyleCnt="0"/>
      <dgm:spPr/>
    </dgm:pt>
    <dgm:pt modelId="{9B510387-91BC-4F72-9880-77C780B73CBA}" type="pres">
      <dgm:prSet presAssocID="{F9B43C98-E152-4190-94CC-05471794268F}" presName="background2" presStyleLbl="asst1" presStyleIdx="1" presStyleCnt="3"/>
      <dgm:spPr/>
    </dgm:pt>
    <dgm:pt modelId="{B7644D2E-9A48-4A53-A378-F3126DC171AE}" type="pres">
      <dgm:prSet presAssocID="{F9B43C98-E152-4190-94CC-05471794268F}" presName="text2" presStyleLbl="fgAcc2" presStyleIdx="1" presStyleCnt="3">
        <dgm:presLayoutVars>
          <dgm:chPref val="3"/>
        </dgm:presLayoutVars>
      </dgm:prSet>
      <dgm:spPr/>
    </dgm:pt>
    <dgm:pt modelId="{F4E167C8-3CF0-4F7A-83B6-C813D3F51A89}" type="pres">
      <dgm:prSet presAssocID="{F9B43C98-E152-4190-94CC-05471794268F}" presName="hierChild3" presStyleCnt="0"/>
      <dgm:spPr/>
    </dgm:pt>
    <dgm:pt modelId="{1739F6C6-8044-436A-99BB-BE7316AC070F}" type="pres">
      <dgm:prSet presAssocID="{81336DA2-CCBC-4A09-B079-6156FFA43371}" presName="Name10" presStyleLbl="parChTrans1D2" presStyleIdx="2" presStyleCnt="3"/>
      <dgm:spPr/>
    </dgm:pt>
    <dgm:pt modelId="{790429F3-2000-40D7-89E9-DE72DB9DD5ED}" type="pres">
      <dgm:prSet presAssocID="{83FACB19-F186-4459-87A9-4E314F89A401}" presName="hierRoot2" presStyleCnt="0"/>
      <dgm:spPr/>
    </dgm:pt>
    <dgm:pt modelId="{BD69C9DA-B4D3-4563-902A-922B4A712E9E}" type="pres">
      <dgm:prSet presAssocID="{83FACB19-F186-4459-87A9-4E314F89A401}" presName="composite2" presStyleCnt="0"/>
      <dgm:spPr/>
    </dgm:pt>
    <dgm:pt modelId="{7C8190D7-54F2-4A01-87BF-AFBFECDB0AC8}" type="pres">
      <dgm:prSet presAssocID="{83FACB19-F186-4459-87A9-4E314F89A401}" presName="background2" presStyleLbl="asst1" presStyleIdx="2" presStyleCnt="3"/>
      <dgm:spPr/>
    </dgm:pt>
    <dgm:pt modelId="{2014542B-5043-4294-BF51-78DFF58FDD64}" type="pres">
      <dgm:prSet presAssocID="{83FACB19-F186-4459-87A9-4E314F89A401}" presName="text2" presStyleLbl="fgAcc2" presStyleIdx="2" presStyleCnt="3">
        <dgm:presLayoutVars>
          <dgm:chPref val="3"/>
        </dgm:presLayoutVars>
      </dgm:prSet>
      <dgm:spPr/>
    </dgm:pt>
    <dgm:pt modelId="{5CD7F599-8868-475C-BDFB-B05D768A1DA1}" type="pres">
      <dgm:prSet presAssocID="{83FACB19-F186-4459-87A9-4E314F89A401}" presName="hierChild3" presStyleCnt="0"/>
      <dgm:spPr/>
    </dgm:pt>
  </dgm:ptLst>
  <dgm:cxnLst>
    <dgm:cxn modelId="{5C004B60-A618-4B43-9547-FED44334CEF8}" srcId="{EC2348B8-E64C-4AFF-97DB-FF14BEB6507E}" destId="{83FACB19-F186-4459-87A9-4E314F89A401}" srcOrd="2" destOrd="0" parTransId="{81336DA2-CCBC-4A09-B079-6156FFA43371}" sibTransId="{A32CB586-36AD-462D-8F74-D47F50F95381}"/>
    <dgm:cxn modelId="{ABDBAC64-2D24-4165-8217-A1D6F1E8BC0D}" type="presOf" srcId="{79F8B627-E4F5-4E8C-AA60-9B681B16F452}" destId="{2C79D5F5-FBF3-455B-800E-01FC3B01FF14}" srcOrd="0" destOrd="0" presId="urn:microsoft.com/office/officeart/2005/8/layout/hierarchy1"/>
    <dgm:cxn modelId="{27C8FD46-F301-4ECE-A3BC-3E8871374B6A}" type="presOf" srcId="{5F98B3BC-CFB7-4E51-A055-2C84D844952A}" destId="{048CDB22-E23B-4703-9BE1-18C20A3D1B00}" srcOrd="0" destOrd="0" presId="urn:microsoft.com/office/officeart/2005/8/layout/hierarchy1"/>
    <dgm:cxn modelId="{2720CC48-C151-4DCE-97A8-6C72085F1FF8}" srcId="{EC2348B8-E64C-4AFF-97DB-FF14BEB6507E}" destId="{F9B43C98-E152-4190-94CC-05471794268F}" srcOrd="1" destOrd="0" parTransId="{79F8B627-E4F5-4E8C-AA60-9B681B16F452}" sibTransId="{C3501B91-0F25-466F-AD81-9121DFD10035}"/>
    <dgm:cxn modelId="{839F9769-6B04-402A-ABC4-C5C564AD104B}" type="presOf" srcId="{81336DA2-CCBC-4A09-B079-6156FFA43371}" destId="{1739F6C6-8044-436A-99BB-BE7316AC070F}" srcOrd="0" destOrd="0" presId="urn:microsoft.com/office/officeart/2005/8/layout/hierarchy1"/>
    <dgm:cxn modelId="{AB100A81-BC9D-4419-93F5-1DD951D5D824}" type="presOf" srcId="{EC2348B8-E64C-4AFF-97DB-FF14BEB6507E}" destId="{51577FC5-DC21-4C17-95D3-BDC9C610B1AD}" srcOrd="0" destOrd="0" presId="urn:microsoft.com/office/officeart/2005/8/layout/hierarchy1"/>
    <dgm:cxn modelId="{29AB8684-F001-4E18-A213-4BF201CCDD39}" srcId="{8ECF151D-93C7-4D31-AB7B-6E07C211A53B}" destId="{EC2348B8-E64C-4AFF-97DB-FF14BEB6507E}" srcOrd="0" destOrd="0" parTransId="{7A1E8483-4E27-47FF-BFD4-1FC58084AACD}" sibTransId="{C269FBA2-0311-41E9-AE03-5EB3BFF1562B}"/>
    <dgm:cxn modelId="{97F82E8E-DECE-49A7-9290-FA390D89AB92}" type="presOf" srcId="{83FACB19-F186-4459-87A9-4E314F89A401}" destId="{2014542B-5043-4294-BF51-78DFF58FDD64}" srcOrd="0" destOrd="0" presId="urn:microsoft.com/office/officeart/2005/8/layout/hierarchy1"/>
    <dgm:cxn modelId="{944C9BB7-744A-40A7-B76B-645A83F141B9}" type="presOf" srcId="{F9B43C98-E152-4190-94CC-05471794268F}" destId="{B7644D2E-9A48-4A53-A378-F3126DC171AE}" srcOrd="0" destOrd="0" presId="urn:microsoft.com/office/officeart/2005/8/layout/hierarchy1"/>
    <dgm:cxn modelId="{2FF6D1DA-12A7-45FA-A429-CDF63275993D}" type="presOf" srcId="{8ECF151D-93C7-4D31-AB7B-6E07C211A53B}" destId="{C53EC0AF-9567-47B2-B557-678E2B974D27}" srcOrd="0" destOrd="0" presId="urn:microsoft.com/office/officeart/2005/8/layout/hierarchy1"/>
    <dgm:cxn modelId="{722CDFE8-6976-4295-902E-6550040D1DB3}" srcId="{EC2348B8-E64C-4AFF-97DB-FF14BEB6507E}" destId="{5F98B3BC-CFB7-4E51-A055-2C84D844952A}" srcOrd="0" destOrd="0" parTransId="{E6774D5D-5CEE-4EE5-B6ED-8C7DE38B604D}" sibTransId="{0B5B82F4-F068-443C-80E7-D6A24D0D9526}"/>
    <dgm:cxn modelId="{EEDCB6F6-D261-4587-BBC4-0E22E42C704A}" type="presOf" srcId="{E6774D5D-5CEE-4EE5-B6ED-8C7DE38B604D}" destId="{A3DF2C45-5857-4A4A-BC82-E82DF74705A1}" srcOrd="0" destOrd="0" presId="urn:microsoft.com/office/officeart/2005/8/layout/hierarchy1"/>
    <dgm:cxn modelId="{5874D697-A2EF-4035-BB42-1188A1CB06D0}" type="presParOf" srcId="{C53EC0AF-9567-47B2-B557-678E2B974D27}" destId="{7A076D80-17B3-4DCB-9206-41DEC3089A5E}" srcOrd="0" destOrd="0" presId="urn:microsoft.com/office/officeart/2005/8/layout/hierarchy1"/>
    <dgm:cxn modelId="{46943B7F-8D71-48FC-A184-E3F27FACC622}" type="presParOf" srcId="{7A076D80-17B3-4DCB-9206-41DEC3089A5E}" destId="{04C6036B-C75F-497A-8C7A-53BB94F2C9D3}" srcOrd="0" destOrd="0" presId="urn:microsoft.com/office/officeart/2005/8/layout/hierarchy1"/>
    <dgm:cxn modelId="{136A8E2E-B05F-4139-81F9-A10E94AE3EF3}" type="presParOf" srcId="{04C6036B-C75F-497A-8C7A-53BB94F2C9D3}" destId="{87159E09-A588-4E01-8B90-0ABB6A98691E}" srcOrd="0" destOrd="0" presId="urn:microsoft.com/office/officeart/2005/8/layout/hierarchy1"/>
    <dgm:cxn modelId="{7214CBDB-CAEC-4CF6-9629-77017A1D3D95}" type="presParOf" srcId="{04C6036B-C75F-497A-8C7A-53BB94F2C9D3}" destId="{51577FC5-DC21-4C17-95D3-BDC9C610B1AD}" srcOrd="1" destOrd="0" presId="urn:microsoft.com/office/officeart/2005/8/layout/hierarchy1"/>
    <dgm:cxn modelId="{1C80A4A6-54D1-4597-BFD9-CF48B9B8BDB5}" type="presParOf" srcId="{7A076D80-17B3-4DCB-9206-41DEC3089A5E}" destId="{484969E5-D3D9-4B67-B121-B6CF8FD0235D}" srcOrd="1" destOrd="0" presId="urn:microsoft.com/office/officeart/2005/8/layout/hierarchy1"/>
    <dgm:cxn modelId="{072EB06B-4DDB-4C2F-8C74-C211A5C21F98}" type="presParOf" srcId="{484969E5-D3D9-4B67-B121-B6CF8FD0235D}" destId="{A3DF2C45-5857-4A4A-BC82-E82DF74705A1}" srcOrd="0" destOrd="0" presId="urn:microsoft.com/office/officeart/2005/8/layout/hierarchy1"/>
    <dgm:cxn modelId="{E3D3FB24-8A75-4A12-8F13-0520B27F3A45}" type="presParOf" srcId="{484969E5-D3D9-4B67-B121-B6CF8FD0235D}" destId="{32B03084-D812-468A-BC29-9C9F88B9BB2E}" srcOrd="1" destOrd="0" presId="urn:microsoft.com/office/officeart/2005/8/layout/hierarchy1"/>
    <dgm:cxn modelId="{C9A36A94-6E20-4A47-9A57-3DFA86F89CA7}" type="presParOf" srcId="{32B03084-D812-468A-BC29-9C9F88B9BB2E}" destId="{5F366E74-99A8-4A14-A899-619BCBEBC3BD}" srcOrd="0" destOrd="0" presId="urn:microsoft.com/office/officeart/2005/8/layout/hierarchy1"/>
    <dgm:cxn modelId="{FE4A9293-C311-4488-98ED-B65B3E9AA188}" type="presParOf" srcId="{5F366E74-99A8-4A14-A899-619BCBEBC3BD}" destId="{0F747F95-2741-42EF-A763-FEE0B38F3DEB}" srcOrd="0" destOrd="0" presId="urn:microsoft.com/office/officeart/2005/8/layout/hierarchy1"/>
    <dgm:cxn modelId="{8B879B33-2121-4822-8564-6B119B7B065F}" type="presParOf" srcId="{5F366E74-99A8-4A14-A899-619BCBEBC3BD}" destId="{048CDB22-E23B-4703-9BE1-18C20A3D1B00}" srcOrd="1" destOrd="0" presId="urn:microsoft.com/office/officeart/2005/8/layout/hierarchy1"/>
    <dgm:cxn modelId="{4CD71D37-5839-459F-9B70-AEE0DC35A62E}" type="presParOf" srcId="{32B03084-D812-468A-BC29-9C9F88B9BB2E}" destId="{7DE71AA1-6CEF-4C21-BAAD-F15D0DCF0FB2}" srcOrd="1" destOrd="0" presId="urn:microsoft.com/office/officeart/2005/8/layout/hierarchy1"/>
    <dgm:cxn modelId="{31F2D625-0DF3-442B-944B-E173A3EA943D}" type="presParOf" srcId="{484969E5-D3D9-4B67-B121-B6CF8FD0235D}" destId="{2C79D5F5-FBF3-455B-800E-01FC3B01FF14}" srcOrd="2" destOrd="0" presId="urn:microsoft.com/office/officeart/2005/8/layout/hierarchy1"/>
    <dgm:cxn modelId="{A0095DE0-48E6-43F7-954D-337BDCCCD833}" type="presParOf" srcId="{484969E5-D3D9-4B67-B121-B6CF8FD0235D}" destId="{927C667F-C9CA-4A73-8DFC-C0D37EB38B8D}" srcOrd="3" destOrd="0" presId="urn:microsoft.com/office/officeart/2005/8/layout/hierarchy1"/>
    <dgm:cxn modelId="{BC03B840-0325-41AE-A2C8-82522998FFB3}" type="presParOf" srcId="{927C667F-C9CA-4A73-8DFC-C0D37EB38B8D}" destId="{D1A279F3-19AF-4840-B0CA-DD7B8E4A8A6D}" srcOrd="0" destOrd="0" presId="urn:microsoft.com/office/officeart/2005/8/layout/hierarchy1"/>
    <dgm:cxn modelId="{88F3FD47-DFE9-4F4F-B11C-B6ABB63FBAB0}" type="presParOf" srcId="{D1A279F3-19AF-4840-B0CA-DD7B8E4A8A6D}" destId="{9B510387-91BC-4F72-9880-77C780B73CBA}" srcOrd="0" destOrd="0" presId="urn:microsoft.com/office/officeart/2005/8/layout/hierarchy1"/>
    <dgm:cxn modelId="{5B68FBD4-DCA9-4337-B31C-6E6CD39097D8}" type="presParOf" srcId="{D1A279F3-19AF-4840-B0CA-DD7B8E4A8A6D}" destId="{B7644D2E-9A48-4A53-A378-F3126DC171AE}" srcOrd="1" destOrd="0" presId="urn:microsoft.com/office/officeart/2005/8/layout/hierarchy1"/>
    <dgm:cxn modelId="{79BAED6E-4943-4BCE-9935-ACBCDA51E00F}" type="presParOf" srcId="{927C667F-C9CA-4A73-8DFC-C0D37EB38B8D}" destId="{F4E167C8-3CF0-4F7A-83B6-C813D3F51A89}" srcOrd="1" destOrd="0" presId="urn:microsoft.com/office/officeart/2005/8/layout/hierarchy1"/>
    <dgm:cxn modelId="{C66F24D2-C525-4E46-B015-959E63133D41}" type="presParOf" srcId="{484969E5-D3D9-4B67-B121-B6CF8FD0235D}" destId="{1739F6C6-8044-436A-99BB-BE7316AC070F}" srcOrd="4" destOrd="0" presId="urn:microsoft.com/office/officeart/2005/8/layout/hierarchy1"/>
    <dgm:cxn modelId="{57115EEA-79CF-4726-B75D-5526D99A07EE}" type="presParOf" srcId="{484969E5-D3D9-4B67-B121-B6CF8FD0235D}" destId="{790429F3-2000-40D7-89E9-DE72DB9DD5ED}" srcOrd="5" destOrd="0" presId="urn:microsoft.com/office/officeart/2005/8/layout/hierarchy1"/>
    <dgm:cxn modelId="{3B9E5F63-2DF5-49F1-BC17-873C62C85B32}" type="presParOf" srcId="{790429F3-2000-40D7-89E9-DE72DB9DD5ED}" destId="{BD69C9DA-B4D3-4563-902A-922B4A712E9E}" srcOrd="0" destOrd="0" presId="urn:microsoft.com/office/officeart/2005/8/layout/hierarchy1"/>
    <dgm:cxn modelId="{CB78633D-BDCB-4895-B741-5259BB120B5F}" type="presParOf" srcId="{BD69C9DA-B4D3-4563-902A-922B4A712E9E}" destId="{7C8190D7-54F2-4A01-87BF-AFBFECDB0AC8}" srcOrd="0" destOrd="0" presId="urn:microsoft.com/office/officeart/2005/8/layout/hierarchy1"/>
    <dgm:cxn modelId="{056958F9-016D-4540-B35E-8681BFE6325F}" type="presParOf" srcId="{BD69C9DA-B4D3-4563-902A-922B4A712E9E}" destId="{2014542B-5043-4294-BF51-78DFF58FDD64}" srcOrd="1" destOrd="0" presId="urn:microsoft.com/office/officeart/2005/8/layout/hierarchy1"/>
    <dgm:cxn modelId="{D39470DB-8C9C-4CCB-81EC-D7006003EB1C}" type="presParOf" srcId="{790429F3-2000-40D7-89E9-DE72DB9DD5ED}" destId="{5CD7F599-8868-475C-BDFB-B05D768A1DA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39F6C6-8044-436A-99BB-BE7316AC070F}">
      <dsp:nvSpPr>
        <dsp:cNvPr id="0" name=""/>
        <dsp:cNvSpPr/>
      </dsp:nvSpPr>
      <dsp:spPr>
        <a:xfrm>
          <a:off x="975121" y="1645472"/>
          <a:ext cx="2383631" cy="567195"/>
        </a:xfrm>
        <a:custGeom>
          <a:avLst/>
          <a:gdLst/>
          <a:ahLst/>
          <a:cxnLst/>
          <a:rect l="0" t="0" r="0" b="0"/>
          <a:pathLst>
            <a:path>
              <a:moveTo>
                <a:pt x="2383631" y="0"/>
              </a:moveTo>
              <a:lnTo>
                <a:pt x="2383631" y="386527"/>
              </a:lnTo>
              <a:lnTo>
                <a:pt x="0" y="386527"/>
              </a:lnTo>
              <a:lnTo>
                <a:pt x="0" y="567195"/>
              </a:lnTo>
            </a:path>
          </a:pathLst>
        </a:custGeom>
        <a:noFill/>
        <a:ln w="12700" cap="flat" cmpd="sng" algn="ctr">
          <a:solidFill>
            <a:schemeClr val="accent6">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2C79D5F5-FBF3-455B-800E-01FC3B01FF14}">
      <dsp:nvSpPr>
        <dsp:cNvPr id="0" name=""/>
        <dsp:cNvSpPr/>
      </dsp:nvSpPr>
      <dsp:spPr>
        <a:xfrm>
          <a:off x="3313033" y="1645472"/>
          <a:ext cx="91440" cy="567195"/>
        </a:xfrm>
        <a:custGeom>
          <a:avLst/>
          <a:gdLst/>
          <a:ahLst/>
          <a:cxnLst/>
          <a:rect l="0" t="0" r="0" b="0"/>
          <a:pathLst>
            <a:path>
              <a:moveTo>
                <a:pt x="45720" y="0"/>
              </a:moveTo>
              <a:lnTo>
                <a:pt x="45720" y="567195"/>
              </a:lnTo>
            </a:path>
          </a:pathLst>
        </a:custGeom>
        <a:noFill/>
        <a:ln w="12700" cap="flat" cmpd="sng" algn="ctr">
          <a:solidFill>
            <a:schemeClr val="accent6">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A3DF2C45-5857-4A4A-BC82-E82DF74705A1}">
      <dsp:nvSpPr>
        <dsp:cNvPr id="0" name=""/>
        <dsp:cNvSpPr/>
      </dsp:nvSpPr>
      <dsp:spPr>
        <a:xfrm>
          <a:off x="3358753" y="1645472"/>
          <a:ext cx="2383631" cy="567195"/>
        </a:xfrm>
        <a:custGeom>
          <a:avLst/>
          <a:gdLst/>
          <a:ahLst/>
          <a:cxnLst/>
          <a:rect l="0" t="0" r="0" b="0"/>
          <a:pathLst>
            <a:path>
              <a:moveTo>
                <a:pt x="0" y="0"/>
              </a:moveTo>
              <a:lnTo>
                <a:pt x="0" y="386527"/>
              </a:lnTo>
              <a:lnTo>
                <a:pt x="2383631" y="386527"/>
              </a:lnTo>
              <a:lnTo>
                <a:pt x="2383631" y="567195"/>
              </a:lnTo>
            </a:path>
          </a:pathLst>
        </a:custGeom>
        <a:noFill/>
        <a:ln w="12700" cap="flat" cmpd="sng" algn="ctr">
          <a:solidFill>
            <a:schemeClr val="accent6">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87159E09-A588-4E01-8B90-0ABB6A98691E}">
      <dsp:nvSpPr>
        <dsp:cNvPr id="0" name=""/>
        <dsp:cNvSpPr/>
      </dsp:nvSpPr>
      <dsp:spPr>
        <a:xfrm>
          <a:off x="2383631" y="407067"/>
          <a:ext cx="1950243" cy="1238404"/>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51577FC5-DC21-4C17-95D3-BDC9C610B1AD}">
      <dsp:nvSpPr>
        <dsp:cNvPr id="0" name=""/>
        <dsp:cNvSpPr/>
      </dsp:nvSpPr>
      <dsp:spPr>
        <a:xfrm>
          <a:off x="2600324" y="612926"/>
          <a:ext cx="1950243" cy="1238404"/>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rtl="1">
            <a:lnSpc>
              <a:spcPct val="90000"/>
            </a:lnSpc>
            <a:spcBef>
              <a:spcPct val="0"/>
            </a:spcBef>
            <a:spcAft>
              <a:spcPct val="35000"/>
            </a:spcAft>
            <a:buNone/>
          </a:pPr>
          <a:r>
            <a:rPr lang="ar-SA" sz="4900" kern="1200" dirty="0"/>
            <a:t>التناسب</a:t>
          </a:r>
        </a:p>
      </dsp:txBody>
      <dsp:txXfrm>
        <a:off x="2636596" y="649198"/>
        <a:ext cx="1877699" cy="1165860"/>
      </dsp:txXfrm>
    </dsp:sp>
    <dsp:sp modelId="{0F747F95-2741-42EF-A763-FEE0B38F3DEB}">
      <dsp:nvSpPr>
        <dsp:cNvPr id="0" name=""/>
        <dsp:cNvSpPr/>
      </dsp:nvSpPr>
      <dsp:spPr>
        <a:xfrm>
          <a:off x="4767262" y="2212668"/>
          <a:ext cx="1950243" cy="1238404"/>
        </a:xfrm>
        <a:prstGeom prst="roundRect">
          <a:avLst>
            <a:gd name="adj" fmla="val 10000"/>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048CDB22-E23B-4703-9BE1-18C20A3D1B00}">
      <dsp:nvSpPr>
        <dsp:cNvPr id="0" name=""/>
        <dsp:cNvSpPr/>
      </dsp:nvSpPr>
      <dsp:spPr>
        <a:xfrm>
          <a:off x="4983956" y="2418527"/>
          <a:ext cx="1950243" cy="1238404"/>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rtl="1">
            <a:lnSpc>
              <a:spcPct val="90000"/>
            </a:lnSpc>
            <a:spcBef>
              <a:spcPct val="0"/>
            </a:spcBef>
            <a:spcAft>
              <a:spcPct val="35000"/>
            </a:spcAft>
            <a:buNone/>
          </a:pPr>
          <a:r>
            <a:rPr lang="ar-SA" sz="4900" kern="1200" dirty="0"/>
            <a:t>طردي</a:t>
          </a:r>
        </a:p>
      </dsp:txBody>
      <dsp:txXfrm>
        <a:off x="5020228" y="2454799"/>
        <a:ext cx="1877699" cy="1165860"/>
      </dsp:txXfrm>
    </dsp:sp>
    <dsp:sp modelId="{9B510387-91BC-4F72-9880-77C780B73CBA}">
      <dsp:nvSpPr>
        <dsp:cNvPr id="0" name=""/>
        <dsp:cNvSpPr/>
      </dsp:nvSpPr>
      <dsp:spPr>
        <a:xfrm>
          <a:off x="2383631" y="2212668"/>
          <a:ext cx="1950243" cy="1238404"/>
        </a:xfrm>
        <a:prstGeom prst="roundRect">
          <a:avLst>
            <a:gd name="adj" fmla="val 10000"/>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7644D2E-9A48-4A53-A378-F3126DC171AE}">
      <dsp:nvSpPr>
        <dsp:cNvPr id="0" name=""/>
        <dsp:cNvSpPr/>
      </dsp:nvSpPr>
      <dsp:spPr>
        <a:xfrm>
          <a:off x="2600325" y="2418527"/>
          <a:ext cx="1950243" cy="1238404"/>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rtl="1">
            <a:lnSpc>
              <a:spcPct val="90000"/>
            </a:lnSpc>
            <a:spcBef>
              <a:spcPct val="0"/>
            </a:spcBef>
            <a:spcAft>
              <a:spcPct val="35000"/>
            </a:spcAft>
            <a:buNone/>
          </a:pPr>
          <a:r>
            <a:rPr lang="ar-SA" sz="4900" kern="1200" dirty="0"/>
            <a:t>عكسي</a:t>
          </a:r>
        </a:p>
      </dsp:txBody>
      <dsp:txXfrm>
        <a:off x="2636597" y="2454799"/>
        <a:ext cx="1877699" cy="1165860"/>
      </dsp:txXfrm>
    </dsp:sp>
    <dsp:sp modelId="{7C8190D7-54F2-4A01-87BF-AFBFECDB0AC8}">
      <dsp:nvSpPr>
        <dsp:cNvPr id="0" name=""/>
        <dsp:cNvSpPr/>
      </dsp:nvSpPr>
      <dsp:spPr>
        <a:xfrm>
          <a:off x="0" y="2212668"/>
          <a:ext cx="1950243" cy="1238404"/>
        </a:xfrm>
        <a:prstGeom prst="roundRect">
          <a:avLst>
            <a:gd name="adj" fmla="val 10000"/>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014542B-5043-4294-BF51-78DFF58FDD64}">
      <dsp:nvSpPr>
        <dsp:cNvPr id="0" name=""/>
        <dsp:cNvSpPr/>
      </dsp:nvSpPr>
      <dsp:spPr>
        <a:xfrm>
          <a:off x="216693" y="2418527"/>
          <a:ext cx="1950243" cy="1238404"/>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rtl="1">
            <a:lnSpc>
              <a:spcPct val="90000"/>
            </a:lnSpc>
            <a:spcBef>
              <a:spcPct val="0"/>
            </a:spcBef>
            <a:spcAft>
              <a:spcPct val="35000"/>
            </a:spcAft>
            <a:buNone/>
          </a:pPr>
          <a:r>
            <a:rPr lang="ar-SA" sz="4900" kern="1200" dirty="0"/>
            <a:t>مركب</a:t>
          </a:r>
        </a:p>
      </dsp:txBody>
      <dsp:txXfrm>
        <a:off x="252965" y="2454799"/>
        <a:ext cx="1877699" cy="116586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399ACDE7-98D6-4442-9CE0-16D929FF2687}" type="datetimeFigureOut">
              <a:rPr lang="ar-SA" smtClean="0"/>
              <a:t>12/03/44</a:t>
            </a:fld>
            <a:endParaRPr lang="ar-SA" dirty="0"/>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0079894-421D-4651-9123-B2A90104CD95}" type="slidenum">
              <a:rPr lang="ar-SA" smtClean="0"/>
              <a:t>‹#›</a:t>
            </a:fld>
            <a:endParaRPr lang="ar-SA" dirty="0"/>
          </a:p>
        </p:txBody>
      </p:sp>
    </p:spTree>
    <p:extLst>
      <p:ext uri="{BB962C8B-B14F-4D97-AF65-F5344CB8AC3E}">
        <p14:creationId xmlns:p14="http://schemas.microsoft.com/office/powerpoint/2010/main" val="374860994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6AD1D72-1F8D-4926-80C9-CB1E74A6B967}"/>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BB66A5FE-2A2D-4F4E-9BD3-837E9B37A7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9B0F54D5-EEB9-4C64-831D-BB0D82F0A470}"/>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5" name="عنصر نائب للتذييل 4">
            <a:extLst>
              <a:ext uri="{FF2B5EF4-FFF2-40B4-BE49-F238E27FC236}">
                <a16:creationId xmlns:a16="http://schemas.microsoft.com/office/drawing/2014/main" id="{A495D9D3-FEF5-42C6-88B4-05D132F20DC9}"/>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754D9D1B-5565-4BB8-9DBB-A12195C10268}"/>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455954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28BCB46-B276-4869-B3E2-BDCB9BB06445}"/>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03CE5A98-8BB5-4332-B0F6-6770501F1441}"/>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E180C7A7-341B-461E-9CD7-E39BB72C8FCE}"/>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5" name="عنصر نائب للتذييل 4">
            <a:extLst>
              <a:ext uri="{FF2B5EF4-FFF2-40B4-BE49-F238E27FC236}">
                <a16:creationId xmlns:a16="http://schemas.microsoft.com/office/drawing/2014/main" id="{A4035661-F9DF-4E8A-8DA5-04A65D017F7E}"/>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F0348F97-58EB-4511-9CBB-0A34EEC09F06}"/>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1379727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8FCE87C-63B4-472C-97AD-E5AFCF200FEA}"/>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1DF28242-DC33-479B-A0DC-A57C2C20ED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FB194524-6AEB-4D55-947C-C2CCC0657F4B}"/>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5" name="عنصر نائب للتذييل 4">
            <a:extLst>
              <a:ext uri="{FF2B5EF4-FFF2-40B4-BE49-F238E27FC236}">
                <a16:creationId xmlns:a16="http://schemas.microsoft.com/office/drawing/2014/main" id="{E9DFF368-54E6-4790-B5E9-DA4562D8BAC9}"/>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DD8D8919-7A7D-43C5-B4DC-AC0B5BCE3FA0}"/>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1859821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7AB4927-004C-4000-963F-5CC84949579A}"/>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B6C1BF7F-32B3-455E-99B1-1F3CAFDAE6D5}"/>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BFAEA32C-6F58-42C5-8045-B8C2206F3493}"/>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847DAFDE-2A85-4ADA-BA62-76BE884CAE02}"/>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6" name="عنصر نائب للتذييل 5">
            <a:extLst>
              <a:ext uri="{FF2B5EF4-FFF2-40B4-BE49-F238E27FC236}">
                <a16:creationId xmlns:a16="http://schemas.microsoft.com/office/drawing/2014/main" id="{29068EBC-CAD2-45C7-91F8-5B0A3CD4AE2D}"/>
              </a:ext>
            </a:extLst>
          </p:cNvPr>
          <p:cNvSpPr>
            <a:spLocks noGrp="1"/>
          </p:cNvSpPr>
          <p:nvPr>
            <p:ph type="ftr" sz="quarter" idx="11"/>
          </p:nvPr>
        </p:nvSpPr>
        <p:spPr/>
        <p:txBody>
          <a:bodyPr/>
          <a:lstStyle/>
          <a:p>
            <a:endParaRPr lang="ar-SA" dirty="0"/>
          </a:p>
        </p:txBody>
      </p:sp>
      <p:sp>
        <p:nvSpPr>
          <p:cNvPr id="7" name="عنصر نائب لرقم الشريحة 6">
            <a:extLst>
              <a:ext uri="{FF2B5EF4-FFF2-40B4-BE49-F238E27FC236}">
                <a16:creationId xmlns:a16="http://schemas.microsoft.com/office/drawing/2014/main" id="{479E62B8-3A95-477C-9ADF-184286A4A395}"/>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3584285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4816954-3A5E-4363-B713-BAAFF9BED32E}"/>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A5FCCD45-742F-40E1-971B-87F4D0FC3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B130A2AD-51DE-4E91-8786-4CA3244241A5}"/>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97AB83F0-4EE8-4DBA-A1CB-8F83DBBDD3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D8D312B-EF98-499A-8D4B-66B43D3DBAE4}"/>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EAA90479-109C-42C5-AC98-044992ED7816}"/>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8" name="عنصر نائب للتذييل 7">
            <a:extLst>
              <a:ext uri="{FF2B5EF4-FFF2-40B4-BE49-F238E27FC236}">
                <a16:creationId xmlns:a16="http://schemas.microsoft.com/office/drawing/2014/main" id="{11D8070F-D81F-4686-B0C4-2403ED350326}"/>
              </a:ext>
            </a:extLst>
          </p:cNvPr>
          <p:cNvSpPr>
            <a:spLocks noGrp="1"/>
          </p:cNvSpPr>
          <p:nvPr>
            <p:ph type="ftr" sz="quarter" idx="11"/>
          </p:nvPr>
        </p:nvSpPr>
        <p:spPr/>
        <p:txBody>
          <a:bodyPr/>
          <a:lstStyle/>
          <a:p>
            <a:endParaRPr lang="ar-SA" dirty="0"/>
          </a:p>
        </p:txBody>
      </p:sp>
      <p:sp>
        <p:nvSpPr>
          <p:cNvPr id="9" name="عنصر نائب لرقم الشريحة 8">
            <a:extLst>
              <a:ext uri="{FF2B5EF4-FFF2-40B4-BE49-F238E27FC236}">
                <a16:creationId xmlns:a16="http://schemas.microsoft.com/office/drawing/2014/main" id="{37B371D2-4020-4855-866C-6DF602F83DA3}"/>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1202892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CBEFA72-7127-4888-A3B4-79CD84ABA15B}"/>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33A14D27-E679-4D85-B027-CDC83DAE7827}"/>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4" name="عنصر نائب للتذييل 3">
            <a:extLst>
              <a:ext uri="{FF2B5EF4-FFF2-40B4-BE49-F238E27FC236}">
                <a16:creationId xmlns:a16="http://schemas.microsoft.com/office/drawing/2014/main" id="{8A44E34D-195B-4BEA-B2A7-001A4F668322}"/>
              </a:ext>
            </a:extLst>
          </p:cNvPr>
          <p:cNvSpPr>
            <a:spLocks noGrp="1"/>
          </p:cNvSpPr>
          <p:nvPr>
            <p:ph type="ftr" sz="quarter" idx="11"/>
          </p:nvPr>
        </p:nvSpPr>
        <p:spPr/>
        <p:txBody>
          <a:bodyPr/>
          <a:lstStyle/>
          <a:p>
            <a:endParaRPr lang="ar-SA" dirty="0"/>
          </a:p>
        </p:txBody>
      </p:sp>
      <p:sp>
        <p:nvSpPr>
          <p:cNvPr id="5" name="عنصر نائب لرقم الشريحة 4">
            <a:extLst>
              <a:ext uri="{FF2B5EF4-FFF2-40B4-BE49-F238E27FC236}">
                <a16:creationId xmlns:a16="http://schemas.microsoft.com/office/drawing/2014/main" id="{0C637C54-3890-4C0C-86B7-3C04BEA66C3E}"/>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1589718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B8425ED9-61AD-4727-A51D-DEE063303DD9}"/>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3" name="عنصر نائب للتذييل 2">
            <a:extLst>
              <a:ext uri="{FF2B5EF4-FFF2-40B4-BE49-F238E27FC236}">
                <a16:creationId xmlns:a16="http://schemas.microsoft.com/office/drawing/2014/main" id="{E013328F-1349-43A1-9901-2B703B2D1233}"/>
              </a:ext>
            </a:extLst>
          </p:cNvPr>
          <p:cNvSpPr>
            <a:spLocks noGrp="1"/>
          </p:cNvSpPr>
          <p:nvPr>
            <p:ph type="ftr" sz="quarter" idx="1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4CA0D9B4-538B-4959-B0AA-0FAC5FAA5B58}"/>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2601877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1FA5FC9-2840-400C-A72B-2098EF4B39C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CB6E005F-A90E-451D-A5A6-2B1668F4DE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49838608-76AF-4B26-95E2-480EB73575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D1BB3958-4023-42E0-9A1E-E60D55F4D5A8}"/>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6" name="عنصر نائب للتذييل 5">
            <a:extLst>
              <a:ext uri="{FF2B5EF4-FFF2-40B4-BE49-F238E27FC236}">
                <a16:creationId xmlns:a16="http://schemas.microsoft.com/office/drawing/2014/main" id="{F2B28A54-5C64-4416-A938-96F2CD1E691E}"/>
              </a:ext>
            </a:extLst>
          </p:cNvPr>
          <p:cNvSpPr>
            <a:spLocks noGrp="1"/>
          </p:cNvSpPr>
          <p:nvPr>
            <p:ph type="ftr" sz="quarter" idx="11"/>
          </p:nvPr>
        </p:nvSpPr>
        <p:spPr/>
        <p:txBody>
          <a:bodyPr/>
          <a:lstStyle/>
          <a:p>
            <a:endParaRPr lang="ar-SA" dirty="0"/>
          </a:p>
        </p:txBody>
      </p:sp>
      <p:sp>
        <p:nvSpPr>
          <p:cNvPr id="7" name="عنصر نائب لرقم الشريحة 6">
            <a:extLst>
              <a:ext uri="{FF2B5EF4-FFF2-40B4-BE49-F238E27FC236}">
                <a16:creationId xmlns:a16="http://schemas.microsoft.com/office/drawing/2014/main" id="{C52E770D-A201-4A7F-9576-FB6E2FBC5EE1}"/>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798728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58E5AC6-B98E-4C5F-B073-785E9BC9AF74}"/>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EA6093C5-4F63-4562-94DD-ABD5ECCBFA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a:extLst>
              <a:ext uri="{FF2B5EF4-FFF2-40B4-BE49-F238E27FC236}">
                <a16:creationId xmlns:a16="http://schemas.microsoft.com/office/drawing/2014/main" id="{6FCDDF36-DA7E-41FF-A647-94F0D7B07E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D104F9F3-9A16-4EAD-92FB-A63A2776CEB8}"/>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6" name="عنصر نائب للتذييل 5">
            <a:extLst>
              <a:ext uri="{FF2B5EF4-FFF2-40B4-BE49-F238E27FC236}">
                <a16:creationId xmlns:a16="http://schemas.microsoft.com/office/drawing/2014/main" id="{36B69DD7-F20F-4EAF-A4AB-0F8D49418E5D}"/>
              </a:ext>
            </a:extLst>
          </p:cNvPr>
          <p:cNvSpPr>
            <a:spLocks noGrp="1"/>
          </p:cNvSpPr>
          <p:nvPr>
            <p:ph type="ftr" sz="quarter" idx="11"/>
          </p:nvPr>
        </p:nvSpPr>
        <p:spPr/>
        <p:txBody>
          <a:bodyPr/>
          <a:lstStyle/>
          <a:p>
            <a:endParaRPr lang="ar-SA" dirty="0"/>
          </a:p>
        </p:txBody>
      </p:sp>
      <p:sp>
        <p:nvSpPr>
          <p:cNvPr id="7" name="عنصر نائب لرقم الشريحة 6">
            <a:extLst>
              <a:ext uri="{FF2B5EF4-FFF2-40B4-BE49-F238E27FC236}">
                <a16:creationId xmlns:a16="http://schemas.microsoft.com/office/drawing/2014/main" id="{7E6561B4-ED52-4737-9C62-674190ACCEE8}"/>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705513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C3E310B-6269-45CF-BCC7-9DDA6CB2C17E}"/>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3070AAE0-CF44-4698-9283-6BC5E706B47A}"/>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8F533180-5B41-4466-B21B-8B6E3E22770B}"/>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5" name="عنصر نائب للتذييل 4">
            <a:extLst>
              <a:ext uri="{FF2B5EF4-FFF2-40B4-BE49-F238E27FC236}">
                <a16:creationId xmlns:a16="http://schemas.microsoft.com/office/drawing/2014/main" id="{FC65B7C4-3132-48EB-91D7-FBD6C4AB78AA}"/>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C4298E70-9600-433F-BBA7-6C625E5C4A76}"/>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1280300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72190A84-7DF2-487F-AFE9-798EC68392A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6BC8FB1A-6ED6-41ED-AB7D-3C27A97A52C4}"/>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31FA465E-6D34-4696-B335-4C00548E4769}"/>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5" name="عنصر نائب للتذييل 4">
            <a:extLst>
              <a:ext uri="{FF2B5EF4-FFF2-40B4-BE49-F238E27FC236}">
                <a16:creationId xmlns:a16="http://schemas.microsoft.com/office/drawing/2014/main" id="{BC6EAFA3-DDC4-4DA1-892C-EFD4E563A7FF}"/>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6521F1AE-F8BD-4653-99D5-906FAB5EA24D}"/>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3492265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14127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latinLnBrk="1"/>
            <a:endParaRPr lang="ko-KR" altLang="en-US" sz="1800">
              <a:solidFill>
                <a:prstClr val="black">
                  <a:lumMod val="75000"/>
                  <a:lumOff val="25000"/>
                </a:prstClr>
              </a:solidFill>
            </a:endParaRPr>
          </a:p>
        </p:txBody>
      </p:sp>
      <p:sp>
        <p:nvSpPr>
          <p:cNvPr id="10" name="Text Placeholder 9"/>
          <p:cNvSpPr>
            <a:spLocks noGrp="1"/>
          </p:cNvSpPr>
          <p:nvPr>
            <p:ph type="body" sz="quarter" idx="10" hasCustomPrompt="1"/>
          </p:nvPr>
        </p:nvSpPr>
        <p:spPr>
          <a:xfrm>
            <a:off x="0" y="164639"/>
            <a:ext cx="12192000" cy="768085"/>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932724"/>
            <a:ext cx="12192000" cy="384043"/>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431465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4940282"/>
            <a:ext cx="12192000" cy="696967"/>
          </a:xfrm>
          <a:prstGeom prst="rect">
            <a:avLst/>
          </a:prstGeom>
        </p:spPr>
        <p:txBody>
          <a:bodyPr anchor="ctr"/>
          <a:lstStyle>
            <a:lvl1pPr marL="0" indent="0" algn="ctr">
              <a:lnSpc>
                <a:spcPct val="100000"/>
              </a:lnSpc>
              <a:buNone/>
              <a:defRPr sz="3600" b="1" baseline="0">
                <a:solidFill>
                  <a:schemeClr val="tx1">
                    <a:lumMod val="75000"/>
                    <a:lumOff val="25000"/>
                  </a:schemeClr>
                </a:solidFill>
                <a:latin typeface="+mj-lt"/>
                <a:cs typeface="Arial" pitchFamily="34" charset="0"/>
              </a:defRPr>
            </a:lvl1pPr>
          </a:lstStyle>
          <a:p>
            <a:pPr lvl="0"/>
            <a:r>
              <a:rPr lang="en-US" altLang="ko-KR" dirty="0">
                <a:ea typeface="맑은 고딕" pitchFamily="50" charset="-127"/>
              </a:rPr>
              <a:t>FREE PPT TEMPLATES</a:t>
            </a:r>
            <a:endParaRPr lang="en-US" altLang="ko-KR" dirty="0"/>
          </a:p>
        </p:txBody>
      </p:sp>
      <p:sp>
        <p:nvSpPr>
          <p:cNvPr id="11" name="Text Placeholder 9"/>
          <p:cNvSpPr>
            <a:spLocks noGrp="1"/>
          </p:cNvSpPr>
          <p:nvPr>
            <p:ph type="body" sz="quarter" idx="11" hasCustomPrompt="1"/>
          </p:nvPr>
        </p:nvSpPr>
        <p:spPr>
          <a:xfrm>
            <a:off x="-197" y="5637246"/>
            <a:ext cx="12192000" cy="384043"/>
          </a:xfrm>
          <a:prstGeom prst="rect">
            <a:avLst/>
          </a:prstGeom>
        </p:spPr>
        <p:txBody>
          <a:bodyPr anchor="ctr"/>
          <a:lstStyle>
            <a:lvl1pPr marL="0" indent="0" algn="ctr">
              <a:lnSpc>
                <a:spcPct val="100000"/>
              </a:lnSpc>
              <a:buNone/>
              <a:defRPr sz="1400" b="1" baseline="0">
                <a:solidFill>
                  <a:schemeClr val="tx1">
                    <a:lumMod val="75000"/>
                    <a:lumOff val="25000"/>
                  </a:schemeClr>
                </a:solidFill>
                <a:latin typeface="+mn-lt"/>
                <a:cs typeface="Arial" pitchFamily="34" charset="0"/>
              </a:defRPr>
            </a:lvl1pPr>
          </a:lstStyle>
          <a:p>
            <a:pPr lvl="0"/>
            <a:r>
              <a:rPr lang="en-US" altLang="ko-KR" dirty="0"/>
              <a:t>INSTERT THE TITLE OF YOUR PRESENTATION HERE</a:t>
            </a:r>
            <a:endParaRPr lang="ko-KR" altLang="en-US" dirty="0"/>
          </a:p>
        </p:txBody>
      </p:sp>
    </p:spTree>
    <p:extLst>
      <p:ext uri="{BB962C8B-B14F-4D97-AF65-F5344CB8AC3E}">
        <p14:creationId xmlns:p14="http://schemas.microsoft.com/office/powerpoint/2010/main" val="3392072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latinLnBrk="1"/>
            <a:endParaRPr lang="ko-KR" altLang="en-US" sz="1800">
              <a:solidFill>
                <a:prstClr val="white"/>
              </a:solidFill>
            </a:endParaRPr>
          </a:p>
        </p:txBody>
      </p:sp>
      <p:sp>
        <p:nvSpPr>
          <p:cNvPr id="2" name="Oval 1"/>
          <p:cNvSpPr/>
          <p:nvPr userDrawn="1"/>
        </p:nvSpPr>
        <p:spPr>
          <a:xfrm>
            <a:off x="3599723" y="932724"/>
            <a:ext cx="4992555" cy="4992555"/>
          </a:xfrm>
          <a:prstGeom prst="ellipse">
            <a:avLst/>
          </a:prstGeom>
          <a:solidFill>
            <a:schemeClr val="accent1">
              <a:alpha val="77000"/>
            </a:schemeClr>
          </a:solidFill>
          <a:ln w="857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latinLnBrk="1"/>
            <a:endParaRPr lang="ko-KR" altLang="en-US" sz="1800">
              <a:solidFill>
                <a:prstClr val="white"/>
              </a:solidFill>
            </a:endParaRPr>
          </a:p>
        </p:txBody>
      </p:sp>
      <p:sp>
        <p:nvSpPr>
          <p:cNvPr id="10" name="Text Placeholder 9"/>
          <p:cNvSpPr>
            <a:spLocks noGrp="1"/>
          </p:cNvSpPr>
          <p:nvPr>
            <p:ph type="body" sz="quarter" idx="10" hasCustomPrompt="1"/>
          </p:nvPr>
        </p:nvSpPr>
        <p:spPr>
          <a:xfrm>
            <a:off x="3599723" y="2908307"/>
            <a:ext cx="4992555" cy="768084"/>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3599525" y="3676393"/>
            <a:ext cx="4992555" cy="384043"/>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7757769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510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3D12229A-46E3-46F2-9FF1-5531B287BE12}"/>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9C4E90F6-0205-4BA3-9EE5-B9BA4950F9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743A1745-9175-4423-85FE-C500AE0003C6}"/>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CC21478-7A5D-436C-B9ED-B83AF6CACA35}" type="datetimeFigureOut">
              <a:rPr lang="ar-SA" smtClean="0"/>
              <a:t>12/03/44</a:t>
            </a:fld>
            <a:endParaRPr lang="ar-SA" dirty="0"/>
          </a:p>
        </p:txBody>
      </p:sp>
      <p:sp>
        <p:nvSpPr>
          <p:cNvPr id="5" name="عنصر نائب للتذييل 4">
            <a:extLst>
              <a:ext uri="{FF2B5EF4-FFF2-40B4-BE49-F238E27FC236}">
                <a16:creationId xmlns:a16="http://schemas.microsoft.com/office/drawing/2014/main" id="{FCECEFA6-19C2-48DD-96A5-95D8E58E01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عنصر نائب لرقم الشريحة 5">
            <a:extLst>
              <a:ext uri="{FF2B5EF4-FFF2-40B4-BE49-F238E27FC236}">
                <a16:creationId xmlns:a16="http://schemas.microsoft.com/office/drawing/2014/main" id="{08C634A2-DDA2-46B1-B459-73477E4575C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6786909-0768-4764-8324-47BD9DADD78F}" type="slidenum">
              <a:rPr lang="ar-SA" smtClean="0"/>
              <a:t>‹#›</a:t>
            </a:fld>
            <a:endParaRPr lang="ar-SA" dirty="0"/>
          </a:p>
        </p:txBody>
      </p:sp>
    </p:spTree>
    <p:extLst>
      <p:ext uri="{BB962C8B-B14F-4D97-AF65-F5344CB8AC3E}">
        <p14:creationId xmlns:p14="http://schemas.microsoft.com/office/powerpoint/2010/main" val="3428095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34.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00.pn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3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0.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1.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3.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4.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6.jpeg"/></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18.png"/></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8.png"/></Relationships>
</file>

<file path=ppt/slides/_rels/slide5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8.png"/></Relationships>
</file>

<file path=ppt/slides/_rels/slide53.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png"/></Relationships>
</file>

<file path=ppt/slides/_rels/slide54.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7" Type="http://schemas.openxmlformats.org/officeDocument/2006/relationships/image" Target="../media/image17.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image" Target="../media/image27.png"/></Relationships>
</file>

<file path=ppt/slides/_rels/slide55.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7" Type="http://schemas.openxmlformats.org/officeDocument/2006/relationships/image" Target="../media/image17.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jpg"/><Relationship Id="rId7" Type="http://schemas.openxmlformats.org/officeDocument/2006/relationships/image" Target="../media/image18.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27.pn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5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jpg"/><Relationship Id="rId7" Type="http://schemas.openxmlformats.org/officeDocument/2006/relationships/image" Target="../media/image18.pn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27.pn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jpg"/><Relationship Id="rId7" Type="http://schemas.openxmlformats.org/officeDocument/2006/relationships/image" Target="../media/image18.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27.pn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7" Type="http://schemas.openxmlformats.org/officeDocument/2006/relationships/image" Target="../media/image17.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image" Target="../media/image27.png"/></Relationships>
</file>

<file path=ppt/slides/_rels/slide6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jpg"/><Relationship Id="rId7" Type="http://schemas.openxmlformats.org/officeDocument/2006/relationships/image" Target="../media/image18.pn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27.pn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6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7" Type="http://schemas.openxmlformats.org/officeDocument/2006/relationships/image" Target="../media/image18.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32.png"/><Relationship Id="rId4" Type="http://schemas.openxmlformats.org/officeDocument/2006/relationships/image" Target="../media/image27.png"/></Relationships>
</file>

<file path=ppt/slides/_rels/slide6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7" Type="http://schemas.openxmlformats.org/officeDocument/2006/relationships/image" Target="../media/image17.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image" Target="../media/image33.jpeg"/></Relationships>
</file>

<file path=ppt/slides/_rels/slide63.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7.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7.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7.pn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7.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7.pn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7.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6.jpeg"/></Relationships>
</file>

<file path=ppt/slides/_rels/slide7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7.png"/><Relationship Id="rId7" Type="http://schemas.openxmlformats.org/officeDocument/2006/relationships/image" Target="../media/image18.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4" Type="http://schemas.openxmlformats.org/officeDocument/2006/relationships/image" Target="../media/image6.jpg"/></Relationships>
</file>

<file path=ppt/slides/_rels/slide71.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6.jpeg"/></Relationships>
</file>

<file path=ppt/slides/_rels/slide7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6.jpeg"/></Relationships>
</file>

<file path=ppt/slides/_rels/slide73.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7.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jpe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15">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17">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19">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1">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23">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Isosceles Triangle 25">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8" descr="السلام عليكم مزخرفه , خليك مميز في سلامك بصور مزخرفه وخطيره - اروع ..."/>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bwMode="auto">
          <a:xfrm>
            <a:off x="3096196" y="643467"/>
            <a:ext cx="5999608"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8" name="Isosceles Triangle 27">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19621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BB358AD8-2A46-48EB-A2FF-82F0FD0D5171}"/>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6200000">
            <a:off x="-2481942" y="2481942"/>
            <a:ext cx="6858001" cy="1894117"/>
          </a:xfrm>
          <a:prstGeom prst="rect">
            <a:avLst/>
          </a:prstGeom>
        </p:spPr>
      </p:pic>
      <p:sp>
        <p:nvSpPr>
          <p:cNvPr id="4" name="Shape 105">
            <a:extLst>
              <a:ext uri="{FF2B5EF4-FFF2-40B4-BE49-F238E27FC236}">
                <a16:creationId xmlns:a16="http://schemas.microsoft.com/office/drawing/2014/main" id="{E17FC515-3A2D-4C30-BBD3-E773EE47695D}"/>
              </a:ext>
            </a:extLst>
          </p:cNvPr>
          <p:cNvSpPr>
            <a:spLocks noGrp="1"/>
          </p:cNvSpPr>
          <p:nvPr>
            <p:ph type="subTitle" idx="1"/>
          </p:nvPr>
        </p:nvSpPr>
        <p:spPr>
          <a:xfrm>
            <a:off x="2454024" y="837675"/>
            <a:ext cx="8501063" cy="4524013"/>
          </a:xfrm>
          <a:prstGeom prst="rect">
            <a:avLst/>
          </a:prstGeom>
        </p:spPr>
        <p:txBody>
          <a:bodyPr>
            <a:noAutofit/>
          </a:bodyPr>
          <a:lstStyle/>
          <a:p>
            <a:pPr algn="ctr" rtl="1">
              <a:defRPr/>
            </a:pPr>
            <a:r>
              <a:rPr lang="ar-SA" sz="4800" b="1" dirty="0">
                <a:solidFill>
                  <a:schemeClr val="accent6">
                    <a:lumMod val="50000"/>
                  </a:schemeClr>
                </a:solidFill>
                <a:effectLst>
                  <a:outerShdw blurRad="50800" dist="38100" dir="5400000" algn="t" rotWithShape="0">
                    <a:prstClr val="black">
                      <a:alpha val="40000"/>
                    </a:prstClr>
                  </a:outerShdw>
                </a:effectLst>
                <a:latin typeface="Traditional Arabic" pitchFamily="18" charset="-78"/>
                <a:cs typeface="Traditional Arabic" pitchFamily="18" charset="-78"/>
              </a:rPr>
              <a:t>البرنامج التدريبي</a:t>
            </a:r>
          </a:p>
          <a:p>
            <a:pPr algn="ctr" rtl="1">
              <a:defRPr/>
            </a:pPr>
            <a:r>
              <a:rPr lang="ar-SA" sz="4800" b="1" dirty="0">
                <a:solidFill>
                  <a:srgbClr val="C00000"/>
                </a:solidFill>
                <a:effectLst>
                  <a:outerShdw blurRad="50800" dist="38100" dir="5400000" algn="t" rotWithShape="0">
                    <a:prstClr val="black">
                      <a:alpha val="40000"/>
                    </a:prstClr>
                  </a:outerShdw>
                </a:effectLst>
                <a:latin typeface="Traditional Arabic" pitchFamily="18" charset="-78"/>
                <a:cs typeface="Traditional Arabic" pitchFamily="18" charset="-78"/>
              </a:rPr>
              <a:t>فنيات واستراتيجيات القدرات العامة</a:t>
            </a:r>
          </a:p>
          <a:p>
            <a:pPr algn="ctr"/>
            <a:r>
              <a:rPr lang="ar-SA" sz="2800" b="1" dirty="0">
                <a:solidFill>
                  <a:schemeClr val="accent6">
                    <a:lumMod val="50000"/>
                  </a:schemeClr>
                </a:solidFill>
                <a:effectLst>
                  <a:outerShdw blurRad="50800" dist="38100" dir="5400000" algn="t" rotWithShape="0">
                    <a:prstClr val="black">
                      <a:alpha val="40000"/>
                    </a:prstClr>
                  </a:outerShdw>
                </a:effectLst>
                <a:cs typeface="Traditional Arabic" pitchFamily="18" charset="-78"/>
              </a:rPr>
              <a:t>للعام الدراسي 1444هـ </a:t>
            </a:r>
          </a:p>
          <a:p>
            <a:pPr algn="ctr"/>
            <a:endParaRPr lang="ar-SA" sz="2800" b="1" dirty="0">
              <a:solidFill>
                <a:schemeClr val="accent6">
                  <a:lumMod val="50000"/>
                </a:schemeClr>
              </a:solidFill>
              <a:effectLst>
                <a:outerShdw blurRad="50800" dist="38100" dir="5400000" algn="t" rotWithShape="0">
                  <a:prstClr val="black">
                    <a:alpha val="40000"/>
                  </a:prstClr>
                </a:outerShdw>
              </a:effectLst>
              <a:cs typeface="Traditional Arabic" pitchFamily="18" charset="-78"/>
            </a:endParaRPr>
          </a:p>
          <a:p>
            <a:pPr algn="ctr"/>
            <a:r>
              <a:rPr lang="ar-SA" sz="4000" b="1" dirty="0">
                <a:effectLst>
                  <a:outerShdw blurRad="50800" dist="38100" dir="5400000" algn="t" rotWithShape="0">
                    <a:prstClr val="black">
                      <a:alpha val="40000"/>
                    </a:prstClr>
                  </a:outerShdw>
                </a:effectLst>
                <a:cs typeface="Traditional Arabic" pitchFamily="18" charset="-78"/>
              </a:rPr>
              <a:t>إعداد و تنفيذ المشرفات التربويات:</a:t>
            </a:r>
          </a:p>
          <a:p>
            <a:pPr algn="ctr"/>
            <a:r>
              <a:rPr lang="ar-SA" sz="3200" b="1" dirty="0">
                <a:solidFill>
                  <a:srgbClr val="0070C0"/>
                </a:solidFill>
                <a:effectLst>
                  <a:outerShdw blurRad="50800" dist="38100" dir="5400000" algn="t" rotWithShape="0">
                    <a:prstClr val="black">
                      <a:alpha val="40000"/>
                    </a:prstClr>
                  </a:outerShdw>
                </a:effectLst>
                <a:cs typeface="Traditional Arabic" pitchFamily="18" charset="-78"/>
              </a:rPr>
              <a:t>ليلى الغامدي </a:t>
            </a:r>
          </a:p>
          <a:p>
            <a:pPr algn="ctr"/>
            <a:r>
              <a:rPr lang="ar-SA" sz="3200" b="1" dirty="0">
                <a:solidFill>
                  <a:srgbClr val="0070C0"/>
                </a:solidFill>
                <a:effectLst>
                  <a:outerShdw blurRad="50800" dist="38100" dir="5400000" algn="t" rotWithShape="0">
                    <a:prstClr val="black">
                      <a:alpha val="40000"/>
                    </a:prstClr>
                  </a:outerShdw>
                </a:effectLst>
                <a:cs typeface="Traditional Arabic" pitchFamily="18" charset="-78"/>
              </a:rPr>
              <a:t>نهاية أبو شهلا</a:t>
            </a:r>
          </a:p>
          <a:p>
            <a:pPr rtl="1"/>
            <a:endParaRPr lang="ar-SA" sz="3200" b="1" dirty="0">
              <a:solidFill>
                <a:schemeClr val="accent6">
                  <a:lumMod val="50000"/>
                </a:schemeClr>
              </a:solidFill>
              <a:effectLst>
                <a:outerShdw blurRad="50800" dist="38100" dir="5400000" algn="t" rotWithShape="0">
                  <a:prstClr val="black">
                    <a:alpha val="40000"/>
                  </a:prstClr>
                </a:outerShdw>
              </a:effectLst>
              <a:cs typeface="Traditional Arabic" pitchFamily="18" charset="-78"/>
            </a:endParaRPr>
          </a:p>
          <a:p>
            <a:pPr rtl="1"/>
            <a:endParaRPr lang="ar-SA" sz="3600" b="1" dirty="0">
              <a:solidFill>
                <a:schemeClr val="accent6">
                  <a:lumMod val="50000"/>
                </a:schemeClr>
              </a:solidFill>
              <a:effectLst>
                <a:outerShdw blurRad="50800" dist="38100" dir="5400000" algn="t" rotWithShape="0">
                  <a:prstClr val="black">
                    <a:alpha val="40000"/>
                  </a:prstClr>
                </a:outerShdw>
              </a:effectLst>
              <a:cs typeface="Traditional Arabic" pitchFamily="18" charset="-78"/>
            </a:endParaRPr>
          </a:p>
          <a:p>
            <a:pPr rtl="1">
              <a:defRPr/>
            </a:pPr>
            <a:endParaRPr lang="ar-SA" sz="4800" dirty="0"/>
          </a:p>
        </p:txBody>
      </p:sp>
      <p:pic>
        <p:nvPicPr>
          <p:cNvPr id="2" name="صورة 1">
            <a:extLst>
              <a:ext uri="{FF2B5EF4-FFF2-40B4-BE49-F238E27FC236}">
                <a16:creationId xmlns:a16="http://schemas.microsoft.com/office/drawing/2014/main" id="{2C7DF4BF-B31A-2FB9-22CF-1181D8C15FE4}"/>
              </a:ext>
            </a:extLst>
          </p:cNvPr>
          <p:cNvPicPr>
            <a:picLocks noChangeAspect="1"/>
          </p:cNvPicPr>
          <p:nvPr/>
        </p:nvPicPr>
        <p:blipFill>
          <a:blip r:embed="rId4"/>
          <a:stretch>
            <a:fillRect/>
          </a:stretch>
        </p:blipFill>
        <p:spPr>
          <a:xfrm>
            <a:off x="9070577" y="4955883"/>
            <a:ext cx="3121423" cy="1902117"/>
          </a:xfrm>
          <a:prstGeom prst="rect">
            <a:avLst/>
          </a:prstGeom>
        </p:spPr>
      </p:pic>
    </p:spTree>
    <p:extLst>
      <p:ext uri="{BB962C8B-B14F-4D97-AF65-F5344CB8AC3E}">
        <p14:creationId xmlns:p14="http://schemas.microsoft.com/office/powerpoint/2010/main" val="2673822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84492AF-3AFE-4AB7-A0C4-723714628C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46"/>
          <a:stretch/>
        </p:blipFill>
        <p:spPr bwMode="auto">
          <a:xfrm>
            <a:off x="20" y="-22"/>
            <a:ext cx="12191977" cy="6858022"/>
          </a:xfrm>
          <a:prstGeom prst="rect">
            <a:avLst/>
          </a:prstGeom>
          <a:noFill/>
          <a:extLst>
            <a:ext uri="{909E8E84-426E-40DD-AFC4-6F175D3DCCD1}">
              <a14:hiddenFill xmlns:a14="http://schemas.microsoft.com/office/drawing/2010/main">
                <a:solidFill>
                  <a:srgbClr val="FFFFFF"/>
                </a:solidFill>
              </a14:hiddenFill>
            </a:ext>
          </a:extLst>
        </p:spPr>
      </p:pic>
      <p:sp>
        <p:nvSpPr>
          <p:cNvPr id="1040" name="Rectangle 1039">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28ECAE30-DD95-4107-8656-1D5845482813}"/>
              </a:ext>
            </a:extLst>
          </p:cNvPr>
          <p:cNvSpPr>
            <a:spLocks noGrp="1"/>
          </p:cNvSpPr>
          <p:nvPr>
            <p:ph type="title"/>
          </p:nvPr>
        </p:nvSpPr>
        <p:spPr>
          <a:xfrm>
            <a:off x="643466" y="643467"/>
            <a:ext cx="5452529" cy="3569242"/>
          </a:xfrm>
        </p:spPr>
        <p:txBody>
          <a:bodyPr vert="horz" lIns="91440" tIns="45720" rIns="91440" bIns="45720" rtlCol="0" anchor="t">
            <a:normAutofit/>
          </a:bodyPr>
          <a:lstStyle/>
          <a:p>
            <a:pPr algn="l" rtl="0"/>
            <a:r>
              <a:rPr lang="en-US" sz="5200">
                <a:solidFill>
                  <a:srgbClr val="FFFFFF"/>
                </a:solidFill>
              </a:rPr>
              <a:t>ما تعليقك ..؟</a:t>
            </a:r>
          </a:p>
        </p:txBody>
      </p:sp>
      <p:sp>
        <p:nvSpPr>
          <p:cNvPr id="1042" name="Rectangle 1041">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079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مستطيل 3"/>
          <p:cNvSpPr/>
          <p:nvPr/>
        </p:nvSpPr>
        <p:spPr>
          <a:xfrm>
            <a:off x="-350520" y="483620"/>
            <a:ext cx="10515600" cy="1860400"/>
          </a:xfrm>
          <a:prstGeom prst="rect">
            <a:avLst/>
          </a:prstGeom>
        </p:spPr>
        <p:txBody>
          <a:bodyPr vert="horz" lIns="91440" tIns="45720" rIns="91440" bIns="45720" rtlCol="0" anchor="ctr">
            <a:normAutofit/>
          </a:bodyPr>
          <a:lstStyle/>
          <a:p>
            <a:pPr algn="ctr" rtl="0">
              <a:lnSpc>
                <a:spcPct val="90000"/>
              </a:lnSpc>
              <a:spcBef>
                <a:spcPct val="0"/>
              </a:spcBef>
              <a:spcAft>
                <a:spcPts val="600"/>
              </a:spcAft>
            </a:pPr>
            <a:r>
              <a:rPr lang="en-US" sz="5200" b="1" kern="1200" dirty="0">
                <a:ln w="12700">
                  <a:solidFill>
                    <a:schemeClr val="accent3">
                      <a:lumMod val="50000"/>
                    </a:schemeClr>
                  </a:solidFill>
                  <a:prstDash val="solid"/>
                </a:ln>
                <a:solidFill>
                  <a:schemeClr val="tx1"/>
                </a:solidFill>
                <a:effectLst>
                  <a:glow rad="228600">
                    <a:schemeClr val="accent2">
                      <a:satMod val="175000"/>
                      <a:alpha val="40000"/>
                    </a:schemeClr>
                  </a:glow>
                  <a:innerShdw blurRad="177800">
                    <a:schemeClr val="accent3">
                      <a:lumMod val="50000"/>
                    </a:schemeClr>
                  </a:innerShdw>
                </a:effectLst>
                <a:latin typeface="+mj-lt"/>
                <a:ea typeface="+mj-ea"/>
                <a:cs typeface="+mj-cs"/>
              </a:rPr>
              <a:t>استراتيجيات و فنيات </a:t>
            </a:r>
          </a:p>
          <a:p>
            <a:pPr algn="ctr" rtl="0">
              <a:lnSpc>
                <a:spcPct val="90000"/>
              </a:lnSpc>
              <a:spcBef>
                <a:spcPct val="0"/>
              </a:spcBef>
              <a:spcAft>
                <a:spcPts val="600"/>
              </a:spcAft>
            </a:pPr>
            <a:r>
              <a:rPr lang="en-US" sz="5200" b="1" kern="1200" dirty="0">
                <a:ln w="12700">
                  <a:solidFill>
                    <a:schemeClr val="accent3">
                      <a:lumMod val="50000"/>
                    </a:schemeClr>
                  </a:solidFill>
                  <a:prstDash val="solid"/>
                </a:ln>
                <a:solidFill>
                  <a:schemeClr val="tx1"/>
                </a:solidFill>
                <a:effectLst>
                  <a:glow rad="228600">
                    <a:schemeClr val="accent2">
                      <a:satMod val="175000"/>
                      <a:alpha val="40000"/>
                    </a:schemeClr>
                  </a:glow>
                  <a:innerShdw blurRad="177800">
                    <a:schemeClr val="accent3">
                      <a:lumMod val="50000"/>
                    </a:schemeClr>
                  </a:innerShdw>
                </a:effectLst>
                <a:latin typeface="+mj-lt"/>
                <a:ea typeface="+mj-ea"/>
                <a:cs typeface="+mj-cs"/>
              </a:rPr>
              <a:t>لحل مسائل القدرات العامة</a:t>
            </a:r>
          </a:p>
        </p:txBody>
      </p:sp>
      <p:pic>
        <p:nvPicPr>
          <p:cNvPr id="53250" name="Picture 2" descr="Related image"/>
          <p:cNvPicPr>
            <a:picLocks noChangeAspect="1" noChangeArrowheads="1"/>
          </p:cNvPicPr>
          <p:nvPr/>
        </p:nvPicPr>
        <p:blipFill>
          <a:blip r:embed="rId2"/>
          <a:stretch>
            <a:fillRect/>
          </a:stretch>
        </p:blipFill>
        <p:spPr bwMode="auto">
          <a:xfrm>
            <a:off x="2962133" y="2435624"/>
            <a:ext cx="3938756" cy="3938756"/>
          </a:xfrm>
          <a:prstGeom prst="rect">
            <a:avLst/>
          </a:prstGeom>
          <a:noFill/>
        </p:spPr>
      </p:pic>
      <p:pic>
        <p:nvPicPr>
          <p:cNvPr id="5" name="صورة 4">
            <a:extLst>
              <a:ext uri="{FF2B5EF4-FFF2-40B4-BE49-F238E27FC236}">
                <a16:creationId xmlns:a16="http://schemas.microsoft.com/office/drawing/2014/main" id="{072083A9-15A1-481F-BCC2-B0249529D948}"/>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5400000">
            <a:off x="7188238" y="1857288"/>
            <a:ext cx="6858002" cy="3143425"/>
          </a:xfrm>
          <a:prstGeom prst="rect">
            <a:avLst/>
          </a:prstGeom>
        </p:spPr>
      </p:pic>
    </p:spTree>
    <p:extLst>
      <p:ext uri="{BB962C8B-B14F-4D97-AF65-F5344CB8AC3E}">
        <p14:creationId xmlns:p14="http://schemas.microsoft.com/office/powerpoint/2010/main" val="4245690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Rectangle 34">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Rectangle 38">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41" name="Freeform: Shape 40">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مستطيل 3">
            <a:extLst>
              <a:ext uri="{FF2B5EF4-FFF2-40B4-BE49-F238E27FC236}">
                <a16:creationId xmlns:a16="http://schemas.microsoft.com/office/drawing/2014/main" id="{53433BF0-9F25-47A0-9C7B-91A3502280B4}"/>
              </a:ext>
            </a:extLst>
          </p:cNvPr>
          <p:cNvSpPr/>
          <p:nvPr/>
        </p:nvSpPr>
        <p:spPr>
          <a:xfrm>
            <a:off x="3204642" y="2353641"/>
            <a:ext cx="5782716" cy="2150719"/>
          </a:xfrm>
          <a:prstGeom prst="rect">
            <a:avLst/>
          </a:prstGeom>
          <a:noFill/>
        </p:spPr>
        <p:txBody>
          <a:bodyPr vert="horz" lIns="91440" tIns="45720" rIns="91440" bIns="45720" rtlCol="0" anchor="ctr">
            <a:normAutofit/>
          </a:bodyPr>
          <a:lstStyle/>
          <a:p>
            <a:pPr algn="ctr" rtl="0">
              <a:lnSpc>
                <a:spcPct val="90000"/>
              </a:lnSpc>
              <a:spcBef>
                <a:spcPct val="0"/>
              </a:spcBef>
              <a:spcAft>
                <a:spcPts val="600"/>
              </a:spcAft>
            </a:pPr>
            <a:r>
              <a:rPr lang="en-US" sz="4400" b="1" kern="1200" dirty="0" err="1">
                <a:ln w="12700">
                  <a:solidFill>
                    <a:schemeClr val="accent3">
                      <a:lumMod val="50000"/>
                    </a:schemeClr>
                  </a:solidFill>
                  <a:prstDash val="solid"/>
                </a:ln>
                <a:solidFill>
                  <a:srgbClr val="080808"/>
                </a:solidFill>
                <a:effectLst>
                  <a:innerShdw blurRad="177800">
                    <a:schemeClr val="accent3">
                      <a:lumMod val="50000"/>
                    </a:schemeClr>
                  </a:innerShdw>
                </a:effectLst>
                <a:latin typeface="+mj-lt"/>
                <a:ea typeface="+mj-ea"/>
                <a:cs typeface="+mj-cs"/>
              </a:rPr>
              <a:t>النسبة</a:t>
            </a:r>
            <a:r>
              <a:rPr lang="en-US" sz="4400" b="1" kern="1200" dirty="0">
                <a:ln w="12700">
                  <a:solidFill>
                    <a:schemeClr val="accent3">
                      <a:lumMod val="50000"/>
                    </a:schemeClr>
                  </a:solidFill>
                  <a:prstDash val="solid"/>
                </a:ln>
                <a:solidFill>
                  <a:srgbClr val="080808"/>
                </a:solidFill>
                <a:effectLst>
                  <a:innerShdw blurRad="177800">
                    <a:schemeClr val="accent3">
                      <a:lumMod val="50000"/>
                    </a:schemeClr>
                  </a:innerShdw>
                </a:effectLst>
                <a:latin typeface="+mj-lt"/>
                <a:ea typeface="+mj-ea"/>
                <a:cs typeface="+mj-cs"/>
              </a:rPr>
              <a:t> </a:t>
            </a:r>
            <a:r>
              <a:rPr lang="en-US" sz="4400" b="1" kern="1200" dirty="0" err="1">
                <a:ln w="12700">
                  <a:solidFill>
                    <a:schemeClr val="accent3">
                      <a:lumMod val="50000"/>
                    </a:schemeClr>
                  </a:solidFill>
                  <a:prstDash val="solid"/>
                </a:ln>
                <a:solidFill>
                  <a:srgbClr val="080808"/>
                </a:solidFill>
                <a:effectLst>
                  <a:innerShdw blurRad="177800">
                    <a:schemeClr val="accent3">
                      <a:lumMod val="50000"/>
                    </a:schemeClr>
                  </a:innerShdw>
                </a:effectLst>
                <a:latin typeface="+mj-lt"/>
                <a:ea typeface="+mj-ea"/>
                <a:cs typeface="+mj-cs"/>
              </a:rPr>
              <a:t>والتناسب</a:t>
            </a:r>
            <a:r>
              <a:rPr lang="en-US" sz="4400" b="1" kern="1200" dirty="0">
                <a:ln w="12700">
                  <a:solidFill>
                    <a:schemeClr val="accent3">
                      <a:lumMod val="50000"/>
                    </a:schemeClr>
                  </a:solidFill>
                  <a:prstDash val="solid"/>
                </a:ln>
                <a:solidFill>
                  <a:srgbClr val="080808"/>
                </a:solidFill>
                <a:effectLst>
                  <a:innerShdw blurRad="177800">
                    <a:schemeClr val="accent3">
                      <a:lumMod val="50000"/>
                    </a:schemeClr>
                  </a:innerShdw>
                </a:effectLst>
                <a:latin typeface="+mj-lt"/>
                <a:ea typeface="+mj-ea"/>
                <a:cs typeface="+mj-cs"/>
              </a:rPr>
              <a:t> </a:t>
            </a:r>
          </a:p>
        </p:txBody>
      </p:sp>
      <p:sp>
        <p:nvSpPr>
          <p:cNvPr id="43" name="Freeform: Shape 42">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Freeform: Shape 44">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Rectangle 46">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0311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رسم تخطيطي 1">
            <a:extLst>
              <a:ext uri="{FF2B5EF4-FFF2-40B4-BE49-F238E27FC236}">
                <a16:creationId xmlns:a16="http://schemas.microsoft.com/office/drawing/2014/main" id="{C538E3BF-070F-A961-B026-264AA623F38C}"/>
              </a:ext>
            </a:extLst>
          </p:cNvPr>
          <p:cNvGraphicFramePr/>
          <p:nvPr>
            <p:extLst>
              <p:ext uri="{D42A27DB-BD31-4B8C-83A1-F6EECF244321}">
                <p14:modId xmlns:p14="http://schemas.microsoft.com/office/powerpoint/2010/main" val="469192514"/>
              </p:ext>
            </p:extLst>
          </p:nvPr>
        </p:nvGraphicFramePr>
        <p:xfrm>
          <a:off x="2819400" y="1228130"/>
          <a:ext cx="69342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2856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7">
            <a:extLst>
              <a:ext uri="{FF2B5EF4-FFF2-40B4-BE49-F238E27FC236}">
                <a16:creationId xmlns:a16="http://schemas.microsoft.com/office/drawing/2014/main" id="{631BC03B-F12D-C1EE-DCA8-A4A24F130E1D}"/>
              </a:ext>
            </a:extLst>
          </p:cNvPr>
          <p:cNvSpPr txBox="1"/>
          <p:nvPr/>
        </p:nvSpPr>
        <p:spPr>
          <a:xfrm>
            <a:off x="2167346" y="2308150"/>
            <a:ext cx="7857308" cy="1477328"/>
          </a:xfrm>
          <a:prstGeom prst="rect">
            <a:avLst/>
          </a:prstGeom>
          <a:noFill/>
          <a:ln w="25400">
            <a:noFill/>
          </a:ln>
        </p:spPr>
        <p:txBody>
          <a:bodyPr wrap="square" rtlCol="1">
            <a:spAutoFit/>
          </a:bodyPr>
          <a:lstStyle/>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تكتب فاطمة 16 كلمة في 20 ثانية، فكم كلمة تكتب في 45 ثانية؟</a:t>
            </a:r>
          </a:p>
          <a:p>
            <a:pPr algn="ctr"/>
            <a:endParaRPr lang="en-US" sz="3000" dirty="0">
              <a:latin typeface="Times New Roman" panose="02020603050405020304" pitchFamily="18" charset="0"/>
              <a:ea typeface="Times New Roman" panose="02020603050405020304" pitchFamily="18" charset="0"/>
            </a:endParaRPr>
          </a:p>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 32    ب ) 36     ج) 37     د) 38</a:t>
            </a:r>
            <a:endParaRPr lang="en-US" sz="3000" dirty="0">
              <a:latin typeface="Times New Roman" panose="02020603050405020304" pitchFamily="18" charset="0"/>
              <a:ea typeface="Times New Roman" panose="02020603050405020304" pitchFamily="18" charset="0"/>
            </a:endParaRPr>
          </a:p>
        </p:txBody>
      </p:sp>
      <p:sp>
        <p:nvSpPr>
          <p:cNvPr id="4" name="شكل بيضاوي 3">
            <a:extLst>
              <a:ext uri="{FF2B5EF4-FFF2-40B4-BE49-F238E27FC236}">
                <a16:creationId xmlns:a16="http://schemas.microsoft.com/office/drawing/2014/main" id="{95D62A5F-547D-BE0C-9C1B-F6094B3BD7D1}"/>
              </a:ext>
            </a:extLst>
          </p:cNvPr>
          <p:cNvSpPr/>
          <p:nvPr/>
        </p:nvSpPr>
        <p:spPr>
          <a:xfrm>
            <a:off x="6178867" y="3140459"/>
            <a:ext cx="1232297"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7" name="جدول 7">
            <a:extLst>
              <a:ext uri="{FF2B5EF4-FFF2-40B4-BE49-F238E27FC236}">
                <a16:creationId xmlns:a16="http://schemas.microsoft.com/office/drawing/2014/main" id="{3682C768-80CB-BE87-89C2-9A70B853A25D}"/>
              </a:ext>
            </a:extLst>
          </p:cNvPr>
          <p:cNvGraphicFramePr>
            <a:graphicFrameLocks noGrp="1"/>
          </p:cNvGraphicFramePr>
          <p:nvPr>
            <p:extLst>
              <p:ext uri="{D42A27DB-BD31-4B8C-83A1-F6EECF244321}">
                <p14:modId xmlns:p14="http://schemas.microsoft.com/office/powerpoint/2010/main" val="689043898"/>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مثال</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114517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7">
            <a:extLst>
              <a:ext uri="{FF2B5EF4-FFF2-40B4-BE49-F238E27FC236}">
                <a16:creationId xmlns:a16="http://schemas.microsoft.com/office/drawing/2014/main" id="{347CC8CA-1E8D-FC68-1138-DF091EC0FD90}"/>
              </a:ext>
            </a:extLst>
          </p:cNvPr>
          <p:cNvSpPr txBox="1"/>
          <p:nvPr/>
        </p:nvSpPr>
        <p:spPr>
          <a:xfrm>
            <a:off x="2062648" y="2210908"/>
            <a:ext cx="8066704" cy="1015663"/>
          </a:xfrm>
          <a:prstGeom prst="rect">
            <a:avLst/>
          </a:prstGeom>
          <a:noFill/>
          <a:ln w="25400">
            <a:noFill/>
          </a:ln>
        </p:spPr>
        <p:txBody>
          <a:bodyPr wrap="square" rtlCol="1">
            <a:spAutoFit/>
          </a:bodyPr>
          <a:lstStyle/>
          <a:p>
            <a:pPr algn="ctr" rtl="1"/>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إذا كان أحمد يقرأ 6 صفحات في 10 دقائق فكم يقرأ في ساعة ونصف؟ </a:t>
            </a:r>
            <a:endParaRPr lang="en-US" sz="3000" dirty="0">
              <a:latin typeface="Times New Roman" panose="02020603050405020304" pitchFamily="18" charset="0"/>
              <a:ea typeface="Times New Roman" panose="02020603050405020304" pitchFamily="18" charset="0"/>
            </a:endParaRPr>
          </a:p>
          <a:p>
            <a:pPr lvl="0" algn="ctr">
              <a:buClr>
                <a:srgbClr val="000000"/>
              </a:buClr>
            </a:pP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 45    ب) 50   ج) 40     د) 54</a:t>
            </a:r>
            <a:endParaRPr lang="en-US" sz="3000" dirty="0">
              <a:latin typeface="Times New Roman" panose="02020603050405020304" pitchFamily="18" charset="0"/>
              <a:ea typeface="Times New Roman" panose="02020603050405020304" pitchFamily="18" charset="0"/>
            </a:endParaRPr>
          </a:p>
        </p:txBody>
      </p:sp>
      <p:sp>
        <p:nvSpPr>
          <p:cNvPr id="3" name="شكل بيضاوي 2">
            <a:extLst>
              <a:ext uri="{FF2B5EF4-FFF2-40B4-BE49-F238E27FC236}">
                <a16:creationId xmlns:a16="http://schemas.microsoft.com/office/drawing/2014/main" id="{51BC24E6-D73E-C1A4-7A25-B7A22FABC595}"/>
              </a:ext>
            </a:extLst>
          </p:cNvPr>
          <p:cNvSpPr/>
          <p:nvPr/>
        </p:nvSpPr>
        <p:spPr>
          <a:xfrm>
            <a:off x="3715886" y="2631136"/>
            <a:ext cx="1360885"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5" name="جدول 7">
            <a:extLst>
              <a:ext uri="{FF2B5EF4-FFF2-40B4-BE49-F238E27FC236}">
                <a16:creationId xmlns:a16="http://schemas.microsoft.com/office/drawing/2014/main" id="{93328E65-593C-35F2-E762-1943081AD1EB}"/>
              </a:ext>
            </a:extLst>
          </p:cNvPr>
          <p:cNvGraphicFramePr>
            <a:graphicFrameLocks noGrp="1"/>
          </p:cNvGraphicFramePr>
          <p:nvPr>
            <p:extLst>
              <p:ext uri="{D42A27DB-BD31-4B8C-83A1-F6EECF244321}">
                <p14:modId xmlns:p14="http://schemas.microsoft.com/office/powerpoint/2010/main" val="4111199395"/>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68143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7">
            <a:extLst>
              <a:ext uri="{FF2B5EF4-FFF2-40B4-BE49-F238E27FC236}">
                <a16:creationId xmlns:a16="http://schemas.microsoft.com/office/drawing/2014/main" id="{DBCD520C-9645-8D92-1048-E3BD30326E50}"/>
              </a:ext>
            </a:extLst>
          </p:cNvPr>
          <p:cNvSpPr txBox="1"/>
          <p:nvPr/>
        </p:nvSpPr>
        <p:spPr>
          <a:xfrm>
            <a:off x="2451731" y="2159098"/>
            <a:ext cx="7567684" cy="1338828"/>
          </a:xfrm>
          <a:prstGeom prst="rect">
            <a:avLst/>
          </a:prstGeom>
          <a:noFill/>
          <a:ln w="25400">
            <a:noFill/>
          </a:ln>
        </p:spPr>
        <p:txBody>
          <a:bodyPr wrap="square" rtlCol="1">
            <a:spAutoFit/>
          </a:bodyPr>
          <a:lstStyle/>
          <a:p>
            <a:pPr algn="ctr" rtl="1"/>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عرض في محل خبز إذا اشتريت 3 فطائر تأخذ واحدة هدية مجانًا إذا كان سعر الواحدة 4 ريال فكم المبلغ الذي سيدفعه مقابل 16 فطيرة مع هذا العرض؟ </a:t>
            </a:r>
            <a:endParaRPr lang="en-US" sz="2700" dirty="0">
              <a:latin typeface="Times New Roman" panose="02020603050405020304" pitchFamily="18" charset="0"/>
              <a:ea typeface="Times New Roman" panose="02020603050405020304" pitchFamily="18" charset="0"/>
            </a:endParaRPr>
          </a:p>
          <a:p>
            <a:pPr lvl="0" algn="ctr">
              <a:buClr>
                <a:srgbClr val="000000"/>
              </a:buClr>
            </a:pPr>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 30    ب) 50   ج) 40     د) 48</a:t>
            </a:r>
            <a:endParaRPr lang="en-US" sz="2700" dirty="0">
              <a:latin typeface="Times New Roman" panose="02020603050405020304" pitchFamily="18" charset="0"/>
              <a:ea typeface="Times New Roman" panose="02020603050405020304" pitchFamily="18" charset="0"/>
            </a:endParaRPr>
          </a:p>
        </p:txBody>
      </p:sp>
      <p:sp>
        <p:nvSpPr>
          <p:cNvPr id="3" name="شكل بيضاوي 2">
            <a:extLst>
              <a:ext uri="{FF2B5EF4-FFF2-40B4-BE49-F238E27FC236}">
                <a16:creationId xmlns:a16="http://schemas.microsoft.com/office/drawing/2014/main" id="{84319429-E3A5-6BB6-8A49-9383E1FFAD44}"/>
              </a:ext>
            </a:extLst>
          </p:cNvPr>
          <p:cNvSpPr/>
          <p:nvPr/>
        </p:nvSpPr>
        <p:spPr>
          <a:xfrm>
            <a:off x="3769602" y="3027391"/>
            <a:ext cx="1587478"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5" name="جدول 7">
            <a:extLst>
              <a:ext uri="{FF2B5EF4-FFF2-40B4-BE49-F238E27FC236}">
                <a16:creationId xmlns:a16="http://schemas.microsoft.com/office/drawing/2014/main" id="{A6C5774D-2B0F-FE30-C9FF-595387E99EF6}"/>
              </a:ext>
            </a:extLst>
          </p:cNvPr>
          <p:cNvGraphicFramePr>
            <a:graphicFrameLocks noGrp="1"/>
          </p:cNvGraphicFramePr>
          <p:nvPr>
            <p:extLst>
              <p:ext uri="{D42A27DB-BD31-4B8C-83A1-F6EECF244321}">
                <p14:modId xmlns:p14="http://schemas.microsoft.com/office/powerpoint/2010/main" val="1865641065"/>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413847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7">
            <a:extLst>
              <a:ext uri="{FF2B5EF4-FFF2-40B4-BE49-F238E27FC236}">
                <a16:creationId xmlns:a16="http://schemas.microsoft.com/office/drawing/2014/main" id="{9573FBF0-E5AC-E562-DFAF-D2AC6E8D9D7F}"/>
              </a:ext>
            </a:extLst>
          </p:cNvPr>
          <p:cNvSpPr txBox="1"/>
          <p:nvPr/>
        </p:nvSpPr>
        <p:spPr>
          <a:xfrm>
            <a:off x="1280046" y="2557158"/>
            <a:ext cx="8791303" cy="1338828"/>
          </a:xfrm>
          <a:prstGeom prst="rect">
            <a:avLst/>
          </a:prstGeom>
          <a:noFill/>
          <a:ln w="25400">
            <a:noFill/>
          </a:ln>
        </p:spPr>
        <p:txBody>
          <a:bodyPr wrap="square" rtlCol="1">
            <a:spAutoFit/>
          </a:bodyPr>
          <a:lstStyle/>
          <a:p>
            <a:pPr algn="ctr"/>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إذا كان 4 عمال ينهون دهان البيت في 18 يوم فكم عاملًا ينهي الدهان في 12 يوم</a:t>
            </a:r>
          </a:p>
          <a:p>
            <a:pPr algn="ctr"/>
            <a:endParaRPr lang="en-US" sz="2700" dirty="0">
              <a:latin typeface="Times New Roman" panose="02020603050405020304" pitchFamily="18" charset="0"/>
              <a:ea typeface="Times New Roman" panose="02020603050405020304" pitchFamily="18" charset="0"/>
            </a:endParaRPr>
          </a:p>
          <a:p>
            <a:pPr algn="ctr"/>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أ)5    ب ) 6   ج) 8     د) 10</a:t>
            </a:r>
            <a:endParaRPr lang="en-US" sz="2700" dirty="0">
              <a:latin typeface="Times New Roman" panose="02020603050405020304" pitchFamily="18" charset="0"/>
              <a:ea typeface="Times New Roman" panose="02020603050405020304" pitchFamily="18" charset="0"/>
            </a:endParaRPr>
          </a:p>
        </p:txBody>
      </p:sp>
      <p:sp>
        <p:nvSpPr>
          <p:cNvPr id="4" name="شكل بيضاوي 3">
            <a:extLst>
              <a:ext uri="{FF2B5EF4-FFF2-40B4-BE49-F238E27FC236}">
                <a16:creationId xmlns:a16="http://schemas.microsoft.com/office/drawing/2014/main" id="{38F4F42F-435A-05A7-558F-ADB90D5F979E}"/>
              </a:ext>
            </a:extLst>
          </p:cNvPr>
          <p:cNvSpPr/>
          <p:nvPr/>
        </p:nvSpPr>
        <p:spPr>
          <a:xfrm>
            <a:off x="5675697" y="3318905"/>
            <a:ext cx="1232297"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5" name="جدول 7">
            <a:extLst>
              <a:ext uri="{FF2B5EF4-FFF2-40B4-BE49-F238E27FC236}">
                <a16:creationId xmlns:a16="http://schemas.microsoft.com/office/drawing/2014/main" id="{437C1494-4632-C358-A0B2-36574E4AF83F}"/>
              </a:ext>
            </a:extLst>
          </p:cNvPr>
          <p:cNvGraphicFramePr>
            <a:graphicFrameLocks noGrp="1"/>
          </p:cNvGraphicFramePr>
          <p:nvPr>
            <p:extLst>
              <p:ext uri="{D42A27DB-BD31-4B8C-83A1-F6EECF244321}">
                <p14:modId xmlns:p14="http://schemas.microsoft.com/office/powerpoint/2010/main" val="2321906823"/>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415963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7">
            <a:extLst>
              <a:ext uri="{FF2B5EF4-FFF2-40B4-BE49-F238E27FC236}">
                <a16:creationId xmlns:a16="http://schemas.microsoft.com/office/drawing/2014/main" id="{0D5181F0-32F3-E22F-9B41-4DB40FB9254D}"/>
              </a:ext>
            </a:extLst>
          </p:cNvPr>
          <p:cNvSpPr txBox="1"/>
          <p:nvPr/>
        </p:nvSpPr>
        <p:spPr>
          <a:xfrm>
            <a:off x="2389681" y="2505670"/>
            <a:ext cx="8083082" cy="923330"/>
          </a:xfrm>
          <a:prstGeom prst="rect">
            <a:avLst/>
          </a:prstGeom>
          <a:noFill/>
          <a:ln w="25400">
            <a:noFill/>
          </a:ln>
        </p:spPr>
        <p:txBody>
          <a:bodyPr wrap="square" rtlCol="1">
            <a:spAutoFit/>
          </a:bodyPr>
          <a:lstStyle/>
          <a:p>
            <a:pPr algn="ctr"/>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يستطيع 3 عمال انجاز عمل ما في 12 يوم، كم يستغرق 9 عمال انجاز هذا العمل ؟</a:t>
            </a:r>
            <a:endParaRPr lang="en-US" sz="2700" dirty="0">
              <a:latin typeface="Times New Roman" panose="02020603050405020304" pitchFamily="18" charset="0"/>
              <a:ea typeface="Times New Roman" panose="02020603050405020304" pitchFamily="18" charset="0"/>
            </a:endParaRPr>
          </a:p>
          <a:p>
            <a:pPr algn="ctr"/>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 2    ب ) 3     ج) 4     د) 5</a:t>
            </a:r>
            <a:endParaRPr lang="en-US" sz="2700" dirty="0">
              <a:latin typeface="Times New Roman" panose="02020603050405020304" pitchFamily="18" charset="0"/>
              <a:ea typeface="Times New Roman" panose="02020603050405020304" pitchFamily="18" charset="0"/>
            </a:endParaRPr>
          </a:p>
        </p:txBody>
      </p:sp>
      <p:sp>
        <p:nvSpPr>
          <p:cNvPr id="3" name="شكل بيضاوي 2">
            <a:extLst>
              <a:ext uri="{FF2B5EF4-FFF2-40B4-BE49-F238E27FC236}">
                <a16:creationId xmlns:a16="http://schemas.microsoft.com/office/drawing/2014/main" id="{01860D2B-CC84-4735-6760-A828164BCBC9}"/>
              </a:ext>
            </a:extLst>
          </p:cNvPr>
          <p:cNvSpPr/>
          <p:nvPr/>
        </p:nvSpPr>
        <p:spPr>
          <a:xfrm>
            <a:off x="5320179" y="2938349"/>
            <a:ext cx="1232297"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4" name="جدول 7">
            <a:extLst>
              <a:ext uri="{FF2B5EF4-FFF2-40B4-BE49-F238E27FC236}">
                <a16:creationId xmlns:a16="http://schemas.microsoft.com/office/drawing/2014/main" id="{AE415545-5BEA-7138-ADF7-018911C18C68}"/>
              </a:ext>
            </a:extLst>
          </p:cNvPr>
          <p:cNvGraphicFramePr>
            <a:graphicFrameLocks noGrp="1"/>
          </p:cNvGraphicFramePr>
          <p:nvPr>
            <p:extLst>
              <p:ext uri="{D42A27DB-BD31-4B8C-83A1-F6EECF244321}">
                <p14:modId xmlns:p14="http://schemas.microsoft.com/office/powerpoint/2010/main" val="4097669347"/>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46469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7">
            <a:extLst>
              <a:ext uri="{FF2B5EF4-FFF2-40B4-BE49-F238E27FC236}">
                <a16:creationId xmlns:a16="http://schemas.microsoft.com/office/drawing/2014/main" id="{A12C4164-8EAB-D350-DBE6-D835C8F97780}"/>
              </a:ext>
            </a:extLst>
          </p:cNvPr>
          <p:cNvSpPr txBox="1"/>
          <p:nvPr/>
        </p:nvSpPr>
        <p:spPr>
          <a:xfrm>
            <a:off x="2529910" y="2150266"/>
            <a:ext cx="7857308" cy="1477328"/>
          </a:xfrm>
          <a:prstGeom prst="rect">
            <a:avLst/>
          </a:prstGeom>
          <a:noFill/>
          <a:ln w="25400">
            <a:noFill/>
          </a:ln>
        </p:spPr>
        <p:txBody>
          <a:bodyPr wrap="square" rtlCol="1">
            <a:spAutoFit/>
          </a:bodyPr>
          <a:lstStyle/>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يزرع عامل 300 فسيلة خلال 60 يومًا، فكم عدد الأيام اللازمة إذا عمل 10 عمال بنفس القدرة اليومية للعامل؟</a:t>
            </a:r>
            <a:endParaRPr lang="en-US" sz="3000" dirty="0">
              <a:latin typeface="Times New Roman" panose="02020603050405020304" pitchFamily="18" charset="0"/>
              <a:ea typeface="Times New Roman" panose="02020603050405020304" pitchFamily="18" charset="0"/>
            </a:endParaRPr>
          </a:p>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 5    ب ) 6     ج) 45     د) 50</a:t>
            </a:r>
            <a:endParaRPr lang="en-US" sz="3000" dirty="0">
              <a:latin typeface="Times New Roman" panose="02020603050405020304" pitchFamily="18" charset="0"/>
              <a:ea typeface="Times New Roman" panose="02020603050405020304" pitchFamily="18" charset="0"/>
            </a:endParaRPr>
          </a:p>
        </p:txBody>
      </p:sp>
      <p:sp>
        <p:nvSpPr>
          <p:cNvPr id="3" name="شكل بيضاوي 2">
            <a:extLst>
              <a:ext uri="{FF2B5EF4-FFF2-40B4-BE49-F238E27FC236}">
                <a16:creationId xmlns:a16="http://schemas.microsoft.com/office/drawing/2014/main" id="{081ECB25-A155-37A0-423F-E44C129F3B66}"/>
              </a:ext>
            </a:extLst>
          </p:cNvPr>
          <p:cNvSpPr/>
          <p:nvPr/>
        </p:nvSpPr>
        <p:spPr>
          <a:xfrm>
            <a:off x="6744047" y="3050513"/>
            <a:ext cx="1232297"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4" name="جدول 7">
            <a:extLst>
              <a:ext uri="{FF2B5EF4-FFF2-40B4-BE49-F238E27FC236}">
                <a16:creationId xmlns:a16="http://schemas.microsoft.com/office/drawing/2014/main" id="{08439455-7D8E-09E8-5726-E2FB5347C330}"/>
              </a:ext>
            </a:extLst>
          </p:cNvPr>
          <p:cNvGraphicFramePr>
            <a:graphicFrameLocks noGrp="1"/>
          </p:cNvGraphicFramePr>
          <p:nvPr>
            <p:extLst>
              <p:ext uri="{D42A27DB-BD31-4B8C-83A1-F6EECF244321}">
                <p14:modId xmlns:p14="http://schemas.microsoft.com/office/powerpoint/2010/main" val="1815430823"/>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167215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مربع نص 1">
            <a:extLst>
              <a:ext uri="{FF2B5EF4-FFF2-40B4-BE49-F238E27FC236}">
                <a16:creationId xmlns:a16="http://schemas.microsoft.com/office/drawing/2014/main" id="{F8C8C58E-9C72-67A6-9198-55654255E556}"/>
              </a:ext>
            </a:extLst>
          </p:cNvPr>
          <p:cNvSpPr txBox="1"/>
          <p:nvPr/>
        </p:nvSpPr>
        <p:spPr>
          <a:xfrm>
            <a:off x="2573451" y="2141659"/>
            <a:ext cx="7557715" cy="2169825"/>
          </a:xfrm>
          <a:prstGeom prst="rect">
            <a:avLst/>
          </a:prstGeom>
          <a:noFill/>
        </p:spPr>
        <p:txBody>
          <a:bodyPr wrap="square" rtlCol="1">
            <a:spAutoFit/>
          </a:bodyPr>
          <a:lstStyle/>
          <a:p>
            <a:pPr algn="ctr"/>
            <a:r>
              <a:rPr lang="ar-SA" sz="2700" b="1" dirty="0">
                <a:latin typeface="Traditional Arabic" panose="02020603050405020304" pitchFamily="18" charset="-78"/>
                <a:cs typeface="Traditional Arabic" panose="02020603050405020304" pitchFamily="18" charset="-78"/>
              </a:rPr>
              <a:t>يستطيع 3 عمال أن يحصدوا  3 حقول في 3 ساعات عند عملهم بشكل منفصل . كم حقلاً من هذا النوع يستطيع 6 عمال أن يحصدوا في 9 ساعات ؟</a:t>
            </a:r>
          </a:p>
          <a:p>
            <a:pPr algn="ctr"/>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أ)9    ب ) 15   ج) 18     د) 27</a:t>
            </a:r>
            <a:endParaRPr lang="en-US" sz="2700" dirty="0">
              <a:latin typeface="Times New Roman" panose="02020603050405020304" pitchFamily="18" charset="0"/>
              <a:ea typeface="Times New Roman" panose="02020603050405020304" pitchFamily="18" charset="0"/>
            </a:endParaRPr>
          </a:p>
          <a:p>
            <a:pPr algn="ctr"/>
            <a:endParaRPr lang="ar-SA" sz="2700" b="1" dirty="0">
              <a:latin typeface="Traditional Arabic" panose="02020603050405020304" pitchFamily="18" charset="-78"/>
              <a:cs typeface="Traditional Arabic" panose="02020603050405020304" pitchFamily="18" charset="-78"/>
            </a:endParaRPr>
          </a:p>
          <a:p>
            <a:pPr algn="ctr"/>
            <a:endParaRPr lang="ar-SA" sz="2700" b="1" dirty="0">
              <a:latin typeface="Traditional Arabic" panose="02020603050405020304" pitchFamily="18" charset="-78"/>
              <a:cs typeface="Traditional Arabic" panose="02020603050405020304" pitchFamily="18" charset="-78"/>
            </a:endParaRPr>
          </a:p>
        </p:txBody>
      </p:sp>
      <p:sp>
        <p:nvSpPr>
          <p:cNvPr id="3" name="شكل بيضاوي 2">
            <a:extLst>
              <a:ext uri="{FF2B5EF4-FFF2-40B4-BE49-F238E27FC236}">
                <a16:creationId xmlns:a16="http://schemas.microsoft.com/office/drawing/2014/main" id="{F4F9B71D-52D6-2F47-5F88-675945690EC7}"/>
              </a:ext>
            </a:extLst>
          </p:cNvPr>
          <p:cNvSpPr/>
          <p:nvPr/>
        </p:nvSpPr>
        <p:spPr>
          <a:xfrm>
            <a:off x="5415285" y="2944774"/>
            <a:ext cx="1103710" cy="56359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4" name="جدول 7">
            <a:extLst>
              <a:ext uri="{FF2B5EF4-FFF2-40B4-BE49-F238E27FC236}">
                <a16:creationId xmlns:a16="http://schemas.microsoft.com/office/drawing/2014/main" id="{D10BBC1F-DF8A-D6BF-6C7C-771D2CD20F08}"/>
              </a:ext>
            </a:extLst>
          </p:cNvPr>
          <p:cNvGraphicFramePr>
            <a:graphicFrameLocks noGrp="1"/>
          </p:cNvGraphicFramePr>
          <p:nvPr>
            <p:extLst>
              <p:ext uri="{D42A27DB-BD31-4B8C-83A1-F6EECF244321}">
                <p14:modId xmlns:p14="http://schemas.microsoft.com/office/powerpoint/2010/main" val="1491516083"/>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323380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مستطيل 1">
            <a:extLst>
              <a:ext uri="{FF2B5EF4-FFF2-40B4-BE49-F238E27FC236}">
                <a16:creationId xmlns:a16="http://schemas.microsoft.com/office/drawing/2014/main" id="{644AF422-3093-7273-CCAE-C18FE86E0A5D}"/>
              </a:ext>
            </a:extLst>
          </p:cNvPr>
          <p:cNvSpPr/>
          <p:nvPr/>
        </p:nvSpPr>
        <p:spPr>
          <a:xfrm>
            <a:off x="2586813" y="1993596"/>
            <a:ext cx="7755872" cy="3000821"/>
          </a:xfrm>
          <a:prstGeom prst="rect">
            <a:avLst/>
          </a:prstGeom>
        </p:spPr>
        <p:txBody>
          <a:bodyPr wrap="square">
            <a:spAutoFit/>
          </a:bodyPr>
          <a:lstStyle/>
          <a:p>
            <a:pPr algn="ctr"/>
            <a:r>
              <a:rPr lang="ar-SA" sz="2700" b="1" dirty="0">
                <a:latin typeface="Traditional Arabic" pitchFamily="18" charset="-78"/>
                <a:cs typeface="Traditional Arabic" pitchFamily="18" charset="-78"/>
              </a:rPr>
              <a:t>حصل ثلاثة أخوة موسى وعيسى وإبراهيم على هدية من أبيهم وهي مبلغ من المال مقداره 45000 ريال وزع المبلغ بين الاخوة بنسبة عدد الأبناء لدى كل واحد منهم فإذا كان لدى موسى 2 من الأبناء و لدى عيسى ثلاثة ولدى إبراهيم 4 ما المبلغ الذي سيحصل علية إبراهيم؟</a:t>
            </a:r>
          </a:p>
          <a:p>
            <a:pPr algn="ctr"/>
            <a:r>
              <a:rPr lang="ar-SA" sz="2700" b="1" dirty="0">
                <a:latin typeface="Traditional Arabic" pitchFamily="18" charset="-78"/>
                <a:cs typeface="Traditional Arabic" pitchFamily="18" charset="-78"/>
              </a:rPr>
              <a:t> </a:t>
            </a:r>
            <a:r>
              <a:rPr lang="ar-SA" sz="2700" b="1" dirty="0">
                <a:latin typeface="Times New Roman" panose="02020603050405020304" pitchFamily="18" charset="0"/>
                <a:ea typeface="Times New Roman" panose="02020603050405020304" pitchFamily="18" charset="0"/>
                <a:cs typeface="Traditional Arabic" panose="02020603050405020304" pitchFamily="18" charset="-78"/>
              </a:rPr>
              <a:t>أ) 5000  ب ) 10000  ج) 15000   د) 20000</a:t>
            </a:r>
            <a:endParaRPr lang="en-US" sz="2700" dirty="0">
              <a:latin typeface="Times New Roman" panose="02020603050405020304" pitchFamily="18" charset="0"/>
              <a:ea typeface="Times New Roman" panose="02020603050405020304" pitchFamily="18" charset="0"/>
            </a:endParaRPr>
          </a:p>
          <a:p>
            <a:pPr algn="ctr"/>
            <a:endParaRPr lang="ar-SA" sz="2700" b="1" dirty="0">
              <a:latin typeface="Traditional Arabic" pitchFamily="18" charset="-78"/>
              <a:cs typeface="Traditional Arabic" pitchFamily="18" charset="-78"/>
            </a:endParaRPr>
          </a:p>
          <a:p>
            <a:pPr algn="ctr"/>
            <a:endParaRPr lang="ar-SA" sz="2700" b="1" dirty="0">
              <a:latin typeface="Traditional Arabic" pitchFamily="18" charset="-78"/>
              <a:cs typeface="Traditional Arabic" pitchFamily="18" charset="-78"/>
            </a:endParaRPr>
          </a:p>
        </p:txBody>
      </p:sp>
      <p:sp>
        <p:nvSpPr>
          <p:cNvPr id="3" name="شكل بيضاوي 2">
            <a:extLst>
              <a:ext uri="{FF2B5EF4-FFF2-40B4-BE49-F238E27FC236}">
                <a16:creationId xmlns:a16="http://schemas.microsoft.com/office/drawing/2014/main" id="{1D6630F3-B116-FB79-0775-A418BBC8D743}"/>
              </a:ext>
            </a:extLst>
          </p:cNvPr>
          <p:cNvSpPr/>
          <p:nvPr/>
        </p:nvSpPr>
        <p:spPr>
          <a:xfrm>
            <a:off x="3565894" y="3569443"/>
            <a:ext cx="1607343"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4" name="جدول 7">
            <a:extLst>
              <a:ext uri="{FF2B5EF4-FFF2-40B4-BE49-F238E27FC236}">
                <a16:creationId xmlns:a16="http://schemas.microsoft.com/office/drawing/2014/main" id="{66AA0B9C-AEB7-F876-CAAD-17A65776B7A8}"/>
              </a:ext>
            </a:extLst>
          </p:cNvPr>
          <p:cNvGraphicFramePr>
            <a:graphicFrameLocks noGrp="1"/>
          </p:cNvGraphicFramePr>
          <p:nvPr>
            <p:extLst>
              <p:ext uri="{D42A27DB-BD31-4B8C-83A1-F6EECF244321}">
                <p14:modId xmlns:p14="http://schemas.microsoft.com/office/powerpoint/2010/main" val="4200578959"/>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146622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7">
            <a:extLst>
              <a:ext uri="{FF2B5EF4-FFF2-40B4-BE49-F238E27FC236}">
                <a16:creationId xmlns:a16="http://schemas.microsoft.com/office/drawing/2014/main" id="{3C20E5F5-2998-EACD-2FD0-EA980212E916}"/>
              </a:ext>
            </a:extLst>
          </p:cNvPr>
          <p:cNvSpPr txBox="1"/>
          <p:nvPr/>
        </p:nvSpPr>
        <p:spPr>
          <a:xfrm>
            <a:off x="2580529" y="2319087"/>
            <a:ext cx="7725965" cy="1477328"/>
          </a:xfrm>
          <a:prstGeom prst="rect">
            <a:avLst/>
          </a:prstGeom>
          <a:noFill/>
          <a:ln w="25400">
            <a:noFill/>
          </a:ln>
        </p:spPr>
        <p:txBody>
          <a:bodyPr wrap="square" rtlCol="1">
            <a:spAutoFit/>
          </a:bodyPr>
          <a:lstStyle/>
          <a:p>
            <a:pPr algn="ctr"/>
            <a:r>
              <a:rPr lang="ar-SA" sz="3000" b="1" dirty="0">
                <a:latin typeface="Traditional Arabic" pitchFamily="18" charset="-78"/>
                <a:cs typeface="Traditional Arabic" pitchFamily="18" charset="-78"/>
              </a:rPr>
              <a:t>إذا علمت أن جوائز مسابقة هي 250000ريال تمنح لثلاثة فائزين وفقًا للنسب التالية 6: 3 : 1 فما هو نصيب صاحب أكبر جائزة</a:t>
            </a:r>
          </a:p>
          <a:p>
            <a:pPr algn="ctr"/>
            <a:r>
              <a:rPr lang="ar-SA" sz="3000" b="1" dirty="0">
                <a:latin typeface="Traditional Arabic" pitchFamily="18" charset="-78"/>
                <a:cs typeface="Traditional Arabic" pitchFamily="18" charset="-78"/>
              </a:rPr>
              <a:t>أ)75000    ب ) 100000   ج) 125000     د) 150000</a:t>
            </a:r>
          </a:p>
        </p:txBody>
      </p:sp>
      <p:sp>
        <p:nvSpPr>
          <p:cNvPr id="3" name="شكل بيضاوي 2">
            <a:extLst>
              <a:ext uri="{FF2B5EF4-FFF2-40B4-BE49-F238E27FC236}">
                <a16:creationId xmlns:a16="http://schemas.microsoft.com/office/drawing/2014/main" id="{79009D04-716D-64BD-AA00-4BF1C3F243F2}"/>
              </a:ext>
            </a:extLst>
          </p:cNvPr>
          <p:cNvSpPr/>
          <p:nvPr/>
        </p:nvSpPr>
        <p:spPr>
          <a:xfrm>
            <a:off x="2466229" y="3219334"/>
            <a:ext cx="2443163"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4" name="جدول 7">
            <a:extLst>
              <a:ext uri="{FF2B5EF4-FFF2-40B4-BE49-F238E27FC236}">
                <a16:creationId xmlns:a16="http://schemas.microsoft.com/office/drawing/2014/main" id="{AD5E2523-37C1-ADC3-7D23-18A842CC89B4}"/>
              </a:ext>
            </a:extLst>
          </p:cNvPr>
          <p:cNvGraphicFramePr>
            <a:graphicFrameLocks noGrp="1"/>
          </p:cNvGraphicFramePr>
          <p:nvPr>
            <p:extLst>
              <p:ext uri="{D42A27DB-BD31-4B8C-83A1-F6EECF244321}">
                <p14:modId xmlns:p14="http://schemas.microsoft.com/office/powerpoint/2010/main" val="877136844"/>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424133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مستطيل 2">
            <a:extLst>
              <a:ext uri="{FF2B5EF4-FFF2-40B4-BE49-F238E27FC236}">
                <a16:creationId xmlns:a16="http://schemas.microsoft.com/office/drawing/2014/main" id="{DDE218DB-C8C3-3573-6FA5-75EF58B260AE}"/>
              </a:ext>
            </a:extLst>
          </p:cNvPr>
          <p:cNvSpPr/>
          <p:nvPr/>
        </p:nvSpPr>
        <p:spPr>
          <a:xfrm>
            <a:off x="2743064" y="2511672"/>
            <a:ext cx="7158037" cy="2169825"/>
          </a:xfrm>
          <a:prstGeom prst="rect">
            <a:avLst/>
          </a:prstGeom>
        </p:spPr>
        <p:txBody>
          <a:bodyPr wrap="square">
            <a:spAutoFit/>
          </a:bodyPr>
          <a:lstStyle/>
          <a:p>
            <a:pPr algn="ctr"/>
            <a:r>
              <a:rPr lang="ar-SA" sz="2700" b="1" dirty="0">
                <a:latin typeface="Traditional Arabic" pitchFamily="18" charset="-78"/>
                <a:cs typeface="Traditional Arabic" pitchFamily="18" charset="-78"/>
              </a:rPr>
              <a:t>قسّم مبلغ 3500 ريال على 3 أشخاص حيث نسبة الأول إلى الثاني 2 : 3 ونسبة الثاني إلى الثالث 4 : 5 ، أوجد نصيب الثالث</a:t>
            </a:r>
          </a:p>
          <a:p>
            <a:pPr algn="ctr"/>
            <a:r>
              <a:rPr lang="ar-SA" sz="2700" b="1" dirty="0">
                <a:latin typeface="Times New Roman" panose="02020603050405020304" pitchFamily="18" charset="0"/>
                <a:ea typeface="Times New Roman" panose="02020603050405020304" pitchFamily="18" charset="0"/>
                <a:cs typeface="Traditional Arabic" panose="02020603050405020304" pitchFamily="18" charset="-78"/>
              </a:rPr>
              <a:t>أ) 1000  ب ) 1500  ج) 2000   د) 2500</a:t>
            </a:r>
            <a:endParaRPr lang="en-US" sz="2700" dirty="0">
              <a:latin typeface="Times New Roman" panose="02020603050405020304" pitchFamily="18" charset="0"/>
              <a:ea typeface="Times New Roman" panose="02020603050405020304" pitchFamily="18" charset="0"/>
            </a:endParaRPr>
          </a:p>
          <a:p>
            <a:pPr algn="ctr"/>
            <a:endParaRPr lang="ar-SA" sz="2700" b="1" dirty="0">
              <a:latin typeface="Traditional Arabic" pitchFamily="18" charset="-78"/>
              <a:cs typeface="Traditional Arabic" pitchFamily="18" charset="-78"/>
            </a:endParaRPr>
          </a:p>
          <a:p>
            <a:pPr algn="ctr"/>
            <a:endParaRPr lang="ar-SA" sz="2700" b="1" dirty="0">
              <a:latin typeface="Traditional Arabic" pitchFamily="18" charset="-78"/>
              <a:cs typeface="Traditional Arabic" pitchFamily="18" charset="-78"/>
            </a:endParaRPr>
          </a:p>
        </p:txBody>
      </p:sp>
      <p:sp>
        <p:nvSpPr>
          <p:cNvPr id="4" name="شكل بيضاوي 3">
            <a:extLst>
              <a:ext uri="{FF2B5EF4-FFF2-40B4-BE49-F238E27FC236}">
                <a16:creationId xmlns:a16="http://schemas.microsoft.com/office/drawing/2014/main" id="{5FDD3B11-D5DC-F6A0-A4FD-5CB71B743EEF}"/>
              </a:ext>
            </a:extLst>
          </p:cNvPr>
          <p:cNvSpPr/>
          <p:nvPr/>
        </p:nvSpPr>
        <p:spPr>
          <a:xfrm>
            <a:off x="6322082" y="3308043"/>
            <a:ext cx="1393031"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5" name="جدول 7">
            <a:extLst>
              <a:ext uri="{FF2B5EF4-FFF2-40B4-BE49-F238E27FC236}">
                <a16:creationId xmlns:a16="http://schemas.microsoft.com/office/drawing/2014/main" id="{43389E59-465B-715A-7F8E-6C465885ADA8}"/>
              </a:ext>
            </a:extLst>
          </p:cNvPr>
          <p:cNvGraphicFramePr>
            <a:graphicFrameLocks noGrp="1"/>
          </p:cNvGraphicFramePr>
          <p:nvPr>
            <p:extLst>
              <p:ext uri="{D42A27DB-BD31-4B8C-83A1-F6EECF244321}">
                <p14:modId xmlns:p14="http://schemas.microsoft.com/office/powerpoint/2010/main" val="1475757172"/>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63611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7">
            <a:extLst>
              <a:ext uri="{FF2B5EF4-FFF2-40B4-BE49-F238E27FC236}">
                <a16:creationId xmlns:a16="http://schemas.microsoft.com/office/drawing/2014/main" id="{FC598454-831E-F115-8884-A8EEB5FEDEAB}"/>
              </a:ext>
            </a:extLst>
          </p:cNvPr>
          <p:cNvSpPr txBox="1"/>
          <p:nvPr/>
        </p:nvSpPr>
        <p:spPr>
          <a:xfrm>
            <a:off x="2167346" y="2557158"/>
            <a:ext cx="7857308" cy="1338828"/>
          </a:xfrm>
          <a:prstGeom prst="rect">
            <a:avLst/>
          </a:prstGeom>
          <a:noFill/>
          <a:ln w="25400">
            <a:noFill/>
          </a:ln>
        </p:spPr>
        <p:txBody>
          <a:bodyPr wrap="square" rtlCol="1">
            <a:spAutoFit/>
          </a:bodyPr>
          <a:lstStyle/>
          <a:p>
            <a:pPr algn="ctr"/>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نريد توزيع 900 ريال لثلاثة أشخاص ونسبة الأول إلى الثاني 3: 4 ، ونسبة الثالث إلى الثاني 1: 2 فكم يأخذ الشخص الثالث؟</a:t>
            </a:r>
            <a:endParaRPr lang="en-US" sz="2700" dirty="0">
              <a:latin typeface="Times New Roman" panose="02020603050405020304" pitchFamily="18" charset="0"/>
              <a:ea typeface="Times New Roman" panose="02020603050405020304" pitchFamily="18" charset="0"/>
            </a:endParaRPr>
          </a:p>
          <a:p>
            <a:pPr algn="ctr"/>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 200      ب ) 300      ج) 400     د) 500</a:t>
            </a:r>
            <a:endParaRPr lang="en-US" sz="2700" dirty="0">
              <a:latin typeface="Times New Roman" panose="02020603050405020304" pitchFamily="18" charset="0"/>
              <a:ea typeface="Times New Roman" panose="02020603050405020304" pitchFamily="18" charset="0"/>
            </a:endParaRPr>
          </a:p>
        </p:txBody>
      </p:sp>
      <p:sp>
        <p:nvSpPr>
          <p:cNvPr id="3" name="شكل بيضاوي 2">
            <a:extLst>
              <a:ext uri="{FF2B5EF4-FFF2-40B4-BE49-F238E27FC236}">
                <a16:creationId xmlns:a16="http://schemas.microsoft.com/office/drawing/2014/main" id="{3FE42D9B-2122-F6D4-07C1-B2A405F69760}"/>
              </a:ext>
            </a:extLst>
          </p:cNvPr>
          <p:cNvSpPr/>
          <p:nvPr/>
        </p:nvSpPr>
        <p:spPr>
          <a:xfrm>
            <a:off x="7363827" y="3414712"/>
            <a:ext cx="1549903"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4" name="جدول 7">
            <a:extLst>
              <a:ext uri="{FF2B5EF4-FFF2-40B4-BE49-F238E27FC236}">
                <a16:creationId xmlns:a16="http://schemas.microsoft.com/office/drawing/2014/main" id="{50729515-5E25-97C3-63E9-DB845A7F48C2}"/>
              </a:ext>
            </a:extLst>
          </p:cNvPr>
          <p:cNvGraphicFramePr>
            <a:graphicFrameLocks noGrp="1"/>
          </p:cNvGraphicFramePr>
          <p:nvPr>
            <p:extLst>
              <p:ext uri="{D42A27DB-BD31-4B8C-83A1-F6EECF244321}">
                <p14:modId xmlns:p14="http://schemas.microsoft.com/office/powerpoint/2010/main" val="3086125640"/>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62850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27"/>
          <p:cNvSpPr txBox="1"/>
          <p:nvPr/>
        </p:nvSpPr>
        <p:spPr>
          <a:xfrm>
            <a:off x="3728212" y="999482"/>
            <a:ext cx="6848543" cy="1015663"/>
          </a:xfrm>
          <a:prstGeom prst="rect">
            <a:avLst/>
          </a:prstGeom>
          <a:noFill/>
          <a:ln w="25400">
            <a:noFill/>
          </a:ln>
        </p:spPr>
        <p:txBody>
          <a:bodyPr wrap="square" rtlCol="1">
            <a:spAutoFit/>
          </a:bodyPr>
          <a:lstStyle/>
          <a:p>
            <a:pPr algn="ctr" rtl="1"/>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جريدة تنتج اسبوعيًا 600 نسخة فإن ما تنتجه سنويًا يبلغ؟ </a:t>
            </a:r>
            <a:endParaRPr lang="en-US" sz="3000" dirty="0">
              <a:latin typeface="Times New Roman" panose="02020603050405020304" pitchFamily="18" charset="0"/>
              <a:ea typeface="Times New Roman" panose="02020603050405020304" pitchFamily="18" charset="0"/>
            </a:endParaRPr>
          </a:p>
          <a:p>
            <a:pPr lvl="0" algn="ctr">
              <a:buClr>
                <a:srgbClr val="000000"/>
              </a:buClr>
            </a:pP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 30000    ب) 45000   ج) 5000     د) 36000</a:t>
            </a:r>
            <a:endParaRPr lang="en-US" sz="3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8897154" y="1443226"/>
            <a:ext cx="1587478"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pic>
        <p:nvPicPr>
          <p:cNvPr id="5" name="صورة 4">
            <a:extLst>
              <a:ext uri="{FF2B5EF4-FFF2-40B4-BE49-F238E27FC236}">
                <a16:creationId xmlns:a16="http://schemas.microsoft.com/office/drawing/2014/main" id="{0A3EDA68-9A4C-4A60-B8D8-832AA46F8F8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28602"/>
            <a:ext cx="12192000" cy="1329395"/>
          </a:xfrm>
          <a:prstGeom prst="rect">
            <a:avLst/>
          </a:prstGeom>
        </p:spPr>
      </p:pic>
      <p:sp>
        <p:nvSpPr>
          <p:cNvPr id="2" name="نهاية مخطط 1">
            <a:extLst>
              <a:ext uri="{FF2B5EF4-FFF2-40B4-BE49-F238E27FC236}">
                <a16:creationId xmlns:a16="http://schemas.microsoft.com/office/drawing/2014/main" id="{1C4FD8AC-5978-7B3A-B79F-E4A8FD40F10E}"/>
              </a:ext>
            </a:extLst>
          </p:cNvPr>
          <p:cNvSpPr/>
          <p:nvPr/>
        </p:nvSpPr>
        <p:spPr>
          <a:xfrm>
            <a:off x="8970335" y="95692"/>
            <a:ext cx="3221665" cy="606056"/>
          </a:xfrm>
          <a:prstGeom prst="flowChartTerminator">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2400" b="1" dirty="0"/>
              <a:t>تدريب 2:</a:t>
            </a:r>
          </a:p>
        </p:txBody>
      </p:sp>
    </p:spTree>
    <p:extLst>
      <p:ext uri="{BB962C8B-B14F-4D97-AF65-F5344CB8AC3E}">
        <p14:creationId xmlns:p14="http://schemas.microsoft.com/office/powerpoint/2010/main" val="366920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Rectangle 34">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Rectangle 38">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41" name="Freeform: Shape 40">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مستطيل 3">
            <a:extLst>
              <a:ext uri="{FF2B5EF4-FFF2-40B4-BE49-F238E27FC236}">
                <a16:creationId xmlns:a16="http://schemas.microsoft.com/office/drawing/2014/main" id="{53433BF0-9F25-47A0-9C7B-91A3502280B4}"/>
              </a:ext>
            </a:extLst>
          </p:cNvPr>
          <p:cNvSpPr/>
          <p:nvPr/>
        </p:nvSpPr>
        <p:spPr>
          <a:xfrm>
            <a:off x="3204642" y="2353641"/>
            <a:ext cx="5782716" cy="2150719"/>
          </a:xfrm>
          <a:prstGeom prst="rect">
            <a:avLst/>
          </a:prstGeom>
          <a:noFill/>
        </p:spPr>
        <p:txBody>
          <a:bodyPr vert="horz" lIns="91440" tIns="45720" rIns="91440" bIns="45720" rtlCol="0" anchor="ctr">
            <a:normAutofit/>
          </a:bodyPr>
          <a:lstStyle/>
          <a:p>
            <a:pPr algn="ctr" rtl="0">
              <a:lnSpc>
                <a:spcPct val="90000"/>
              </a:lnSpc>
              <a:spcBef>
                <a:spcPct val="0"/>
              </a:spcBef>
              <a:spcAft>
                <a:spcPts val="600"/>
              </a:spcAft>
            </a:pPr>
            <a:r>
              <a:rPr lang="en-US" sz="4800" b="1" kern="1200" dirty="0" err="1">
                <a:ln w="12700">
                  <a:solidFill>
                    <a:schemeClr val="accent3">
                      <a:lumMod val="50000"/>
                    </a:schemeClr>
                  </a:solidFill>
                  <a:prstDash val="solid"/>
                </a:ln>
                <a:solidFill>
                  <a:srgbClr val="080808"/>
                </a:solidFill>
                <a:effectLst>
                  <a:innerShdw blurRad="177800">
                    <a:schemeClr val="accent3">
                      <a:lumMod val="50000"/>
                    </a:schemeClr>
                  </a:innerShdw>
                </a:effectLst>
                <a:latin typeface="+mj-lt"/>
                <a:ea typeface="+mj-ea"/>
                <a:cs typeface="+mj-cs"/>
              </a:rPr>
              <a:t>النسبة</a:t>
            </a:r>
            <a:r>
              <a:rPr lang="en-US" sz="4800" b="1" kern="1200" dirty="0">
                <a:ln w="12700">
                  <a:solidFill>
                    <a:schemeClr val="accent3">
                      <a:lumMod val="50000"/>
                    </a:schemeClr>
                  </a:solidFill>
                  <a:prstDash val="solid"/>
                </a:ln>
                <a:solidFill>
                  <a:srgbClr val="080808"/>
                </a:solidFill>
                <a:effectLst>
                  <a:innerShdw blurRad="177800">
                    <a:schemeClr val="accent3">
                      <a:lumMod val="50000"/>
                    </a:schemeClr>
                  </a:innerShdw>
                </a:effectLst>
                <a:latin typeface="+mj-lt"/>
                <a:ea typeface="+mj-ea"/>
                <a:cs typeface="+mj-cs"/>
              </a:rPr>
              <a:t> </a:t>
            </a:r>
            <a:r>
              <a:rPr lang="en-US" sz="4800" b="1" kern="1200" dirty="0" err="1">
                <a:ln w="12700">
                  <a:solidFill>
                    <a:schemeClr val="accent3">
                      <a:lumMod val="50000"/>
                    </a:schemeClr>
                  </a:solidFill>
                  <a:prstDash val="solid"/>
                </a:ln>
                <a:solidFill>
                  <a:srgbClr val="080808"/>
                </a:solidFill>
                <a:effectLst>
                  <a:innerShdw blurRad="177800">
                    <a:schemeClr val="accent3">
                      <a:lumMod val="50000"/>
                    </a:schemeClr>
                  </a:innerShdw>
                </a:effectLst>
                <a:latin typeface="+mj-lt"/>
                <a:ea typeface="+mj-ea"/>
                <a:cs typeface="+mj-cs"/>
              </a:rPr>
              <a:t>المئوية</a:t>
            </a:r>
            <a:r>
              <a:rPr lang="en-US" sz="4800" b="1" kern="1200" dirty="0">
                <a:ln w="12700">
                  <a:solidFill>
                    <a:schemeClr val="accent3">
                      <a:lumMod val="50000"/>
                    </a:schemeClr>
                  </a:solidFill>
                  <a:prstDash val="solid"/>
                </a:ln>
                <a:solidFill>
                  <a:srgbClr val="080808"/>
                </a:solidFill>
                <a:effectLst>
                  <a:innerShdw blurRad="177800">
                    <a:schemeClr val="accent3">
                      <a:lumMod val="50000"/>
                    </a:schemeClr>
                  </a:innerShdw>
                </a:effectLst>
                <a:latin typeface="+mj-lt"/>
                <a:ea typeface="+mj-ea"/>
                <a:cs typeface="+mj-cs"/>
              </a:rPr>
              <a:t> </a:t>
            </a:r>
          </a:p>
        </p:txBody>
      </p:sp>
      <p:sp>
        <p:nvSpPr>
          <p:cNvPr id="43" name="Freeform: Shape 42">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Freeform: Shape 44">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Rectangle 46">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8206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grpId="0" nodeType="after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مستطيل 1">
            <a:extLst>
              <a:ext uri="{FF2B5EF4-FFF2-40B4-BE49-F238E27FC236}">
                <a16:creationId xmlns:a16="http://schemas.microsoft.com/office/drawing/2014/main" id="{E4785EDE-97B6-061A-27FC-AC375CD63C06}"/>
              </a:ext>
            </a:extLst>
          </p:cNvPr>
          <p:cNvSpPr/>
          <p:nvPr/>
        </p:nvSpPr>
        <p:spPr>
          <a:xfrm>
            <a:off x="2130547" y="2345695"/>
            <a:ext cx="7930905" cy="2400657"/>
          </a:xfrm>
          <a:prstGeom prst="rect">
            <a:avLst/>
          </a:prstGeom>
        </p:spPr>
        <p:txBody>
          <a:bodyPr wrap="square">
            <a:spAutoFit/>
          </a:bodyPr>
          <a:lstStyle/>
          <a:p>
            <a:pPr algn="ctr"/>
            <a:r>
              <a:rPr lang="ar-SA" sz="3000" b="1" dirty="0">
                <a:latin typeface="Traditional Arabic" pitchFamily="18" charset="-78"/>
                <a:cs typeface="Traditional Arabic" pitchFamily="18" charset="-78"/>
              </a:rPr>
              <a:t>إذا كان عدد الطلاب 45 وحضر 29 منهم أوجد نسبة الذين لم يحضروا؟</a:t>
            </a:r>
          </a:p>
          <a:p>
            <a:pPr algn="ctr"/>
            <a:endParaRPr lang="ar-SA" sz="3000" b="1" dirty="0">
              <a:latin typeface="Traditional Arabic" pitchFamily="18" charset="-78"/>
              <a:cs typeface="Traditional Arabic" pitchFamily="18" charset="-78"/>
            </a:endParaRPr>
          </a:p>
          <a:p>
            <a:pPr algn="ctr"/>
            <a:r>
              <a:rPr lang="ar-SA" sz="3000" b="1" dirty="0">
                <a:latin typeface="Times New Roman" panose="02020603050405020304" pitchFamily="18" charset="0"/>
                <a:ea typeface="Times New Roman" panose="02020603050405020304" pitchFamily="18" charset="0"/>
                <a:cs typeface="Traditional Arabic" panose="02020603050405020304" pitchFamily="18" charset="-78"/>
              </a:rPr>
              <a:t>أ) 40%  ب ) 36%  ج) 20%   د) 45%</a:t>
            </a:r>
            <a:endParaRPr lang="en-US" sz="3000" dirty="0">
              <a:latin typeface="Times New Roman" panose="02020603050405020304" pitchFamily="18" charset="0"/>
              <a:ea typeface="Times New Roman" panose="02020603050405020304" pitchFamily="18" charset="0"/>
            </a:endParaRPr>
          </a:p>
          <a:p>
            <a:pPr algn="ctr"/>
            <a:endParaRPr lang="ar-SA" sz="3000" b="1" dirty="0">
              <a:latin typeface="Traditional Arabic" pitchFamily="18" charset="-78"/>
              <a:cs typeface="Traditional Arabic" pitchFamily="18" charset="-78"/>
            </a:endParaRPr>
          </a:p>
          <a:p>
            <a:pPr algn="ctr"/>
            <a:endParaRPr lang="ar-SA" sz="3000" b="1" dirty="0">
              <a:latin typeface="Traditional Arabic" pitchFamily="18" charset="-78"/>
              <a:cs typeface="Traditional Arabic" pitchFamily="18" charset="-78"/>
            </a:endParaRPr>
          </a:p>
        </p:txBody>
      </p:sp>
      <p:sp>
        <p:nvSpPr>
          <p:cNvPr id="3" name="شكل بيضاوي 2">
            <a:extLst>
              <a:ext uri="{FF2B5EF4-FFF2-40B4-BE49-F238E27FC236}">
                <a16:creationId xmlns:a16="http://schemas.microsoft.com/office/drawing/2014/main" id="{E486DDDC-B7D9-BB4C-4725-51229CCEB694}"/>
              </a:ext>
            </a:extLst>
          </p:cNvPr>
          <p:cNvSpPr/>
          <p:nvPr/>
        </p:nvSpPr>
        <p:spPr>
          <a:xfrm>
            <a:off x="6095999" y="3257482"/>
            <a:ext cx="1393031"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4" name="جدول 7">
            <a:extLst>
              <a:ext uri="{FF2B5EF4-FFF2-40B4-BE49-F238E27FC236}">
                <a16:creationId xmlns:a16="http://schemas.microsoft.com/office/drawing/2014/main" id="{3F85C16B-1C3F-90B8-CDC8-C80E4D7BFE94}"/>
              </a:ext>
            </a:extLst>
          </p:cNvPr>
          <p:cNvGraphicFramePr>
            <a:graphicFrameLocks noGrp="1"/>
          </p:cNvGraphicFramePr>
          <p:nvPr>
            <p:extLst>
              <p:ext uri="{D42A27DB-BD31-4B8C-83A1-F6EECF244321}">
                <p14:modId xmlns:p14="http://schemas.microsoft.com/office/powerpoint/2010/main" val="2648071931"/>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مثال</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22626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مستطيل 1">
            <a:extLst>
              <a:ext uri="{FF2B5EF4-FFF2-40B4-BE49-F238E27FC236}">
                <a16:creationId xmlns:a16="http://schemas.microsoft.com/office/drawing/2014/main" id="{45B021C4-8948-F280-7A51-D62E06268C6D}"/>
              </a:ext>
            </a:extLst>
          </p:cNvPr>
          <p:cNvSpPr/>
          <p:nvPr/>
        </p:nvSpPr>
        <p:spPr>
          <a:xfrm>
            <a:off x="2516981" y="2179020"/>
            <a:ext cx="7158037" cy="2400657"/>
          </a:xfrm>
          <a:prstGeom prst="rect">
            <a:avLst/>
          </a:prstGeom>
        </p:spPr>
        <p:txBody>
          <a:bodyPr wrap="square">
            <a:spAutoFit/>
          </a:bodyPr>
          <a:lstStyle/>
          <a:p>
            <a:pPr algn="ctr"/>
            <a:r>
              <a:rPr lang="ar-SA" sz="3000" b="1" dirty="0">
                <a:latin typeface="Traditional Arabic" pitchFamily="18" charset="-78"/>
                <a:cs typeface="Traditional Arabic" pitchFamily="18" charset="-78"/>
              </a:rPr>
              <a:t>قميص سعره الآن 700 ريال وكان سعره السنة الماضية 625 ريال أوجد النسبة المئوية للزيادة في السعر؟</a:t>
            </a:r>
          </a:p>
          <a:p>
            <a:pPr algn="ctr"/>
            <a:r>
              <a:rPr lang="ar-SA" sz="3000" b="1" dirty="0">
                <a:latin typeface="Times New Roman" panose="02020603050405020304" pitchFamily="18" charset="0"/>
                <a:ea typeface="Times New Roman" panose="02020603050405020304" pitchFamily="18" charset="0"/>
                <a:cs typeface="Traditional Arabic" panose="02020603050405020304" pitchFamily="18" charset="-78"/>
              </a:rPr>
              <a:t>أ) 12%  ب ) 15%  ج) 20%   د) 25%</a:t>
            </a:r>
            <a:endParaRPr lang="en-US" sz="3000" dirty="0">
              <a:latin typeface="Times New Roman" panose="02020603050405020304" pitchFamily="18" charset="0"/>
              <a:ea typeface="Times New Roman" panose="02020603050405020304" pitchFamily="18" charset="0"/>
            </a:endParaRPr>
          </a:p>
          <a:p>
            <a:pPr algn="ctr"/>
            <a:endParaRPr lang="ar-SA" sz="3000" b="1" dirty="0">
              <a:latin typeface="Traditional Arabic" pitchFamily="18" charset="-78"/>
              <a:cs typeface="Traditional Arabic" pitchFamily="18" charset="-78"/>
            </a:endParaRPr>
          </a:p>
          <a:p>
            <a:pPr algn="ctr"/>
            <a:endParaRPr lang="ar-SA" sz="3000" b="1" dirty="0">
              <a:latin typeface="Traditional Arabic" pitchFamily="18" charset="-78"/>
              <a:cs typeface="Traditional Arabic" pitchFamily="18" charset="-78"/>
            </a:endParaRPr>
          </a:p>
        </p:txBody>
      </p:sp>
      <p:sp>
        <p:nvSpPr>
          <p:cNvPr id="3" name="شكل بيضاوي 2">
            <a:extLst>
              <a:ext uri="{FF2B5EF4-FFF2-40B4-BE49-F238E27FC236}">
                <a16:creationId xmlns:a16="http://schemas.microsoft.com/office/drawing/2014/main" id="{7EBFAA21-EE3E-BFA9-7105-8BA48BCA8083}"/>
              </a:ext>
            </a:extLst>
          </p:cNvPr>
          <p:cNvSpPr/>
          <p:nvPr/>
        </p:nvSpPr>
        <p:spPr>
          <a:xfrm>
            <a:off x="7455721" y="3090807"/>
            <a:ext cx="1393031"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4" name="جدول 7">
            <a:extLst>
              <a:ext uri="{FF2B5EF4-FFF2-40B4-BE49-F238E27FC236}">
                <a16:creationId xmlns:a16="http://schemas.microsoft.com/office/drawing/2014/main" id="{C082CC15-7365-94EE-D5BA-105479E4AFDA}"/>
              </a:ext>
            </a:extLst>
          </p:cNvPr>
          <p:cNvGraphicFramePr>
            <a:graphicFrameLocks noGrp="1"/>
          </p:cNvGraphicFramePr>
          <p:nvPr>
            <p:extLst>
              <p:ext uri="{D42A27DB-BD31-4B8C-83A1-F6EECF244321}">
                <p14:modId xmlns:p14="http://schemas.microsoft.com/office/powerpoint/2010/main" val="1223214872"/>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1885978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7">
            <a:extLst>
              <a:ext uri="{FF2B5EF4-FFF2-40B4-BE49-F238E27FC236}">
                <a16:creationId xmlns:a16="http://schemas.microsoft.com/office/drawing/2014/main" id="{765ABA0C-20FE-B8B2-BD69-3B8E2EDA9489}"/>
              </a:ext>
            </a:extLst>
          </p:cNvPr>
          <p:cNvSpPr txBox="1"/>
          <p:nvPr/>
        </p:nvSpPr>
        <p:spPr>
          <a:xfrm>
            <a:off x="2523598" y="2557158"/>
            <a:ext cx="6833045" cy="1754326"/>
          </a:xfrm>
          <a:prstGeom prst="rect">
            <a:avLst/>
          </a:prstGeom>
          <a:noFill/>
          <a:ln w="25400">
            <a:noFill/>
          </a:ln>
        </p:spPr>
        <p:txBody>
          <a:bodyPr wrap="square" rtlCol="1">
            <a:spAutoFit/>
          </a:bodyPr>
          <a:lstStyle/>
          <a:p>
            <a:pPr algn="ctr"/>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باع تاجر تلفاز بمبلغ 2400 ريال وكان ربحه 20% فبكم يبيعه ليحقق ربح 10%</a:t>
            </a:r>
          </a:p>
          <a:p>
            <a:pPr algn="ctr"/>
            <a:endParaRPr lang="en-US" sz="2700" dirty="0">
              <a:latin typeface="Times New Roman" panose="02020603050405020304" pitchFamily="18" charset="0"/>
              <a:ea typeface="Times New Roman" panose="02020603050405020304" pitchFamily="18" charset="0"/>
            </a:endParaRPr>
          </a:p>
          <a:p>
            <a:pPr algn="ctr"/>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أ)2000    ب ) 2200   ج) 2400     د) 2600</a:t>
            </a:r>
            <a:endParaRPr lang="en-US" sz="2700" dirty="0">
              <a:latin typeface="Times New Roman" panose="02020603050405020304" pitchFamily="18" charset="0"/>
              <a:ea typeface="Times New Roman" panose="02020603050405020304" pitchFamily="18" charset="0"/>
            </a:endParaRPr>
          </a:p>
        </p:txBody>
      </p:sp>
      <p:sp>
        <p:nvSpPr>
          <p:cNvPr id="3" name="شكل بيضاوي 2">
            <a:extLst>
              <a:ext uri="{FF2B5EF4-FFF2-40B4-BE49-F238E27FC236}">
                <a16:creationId xmlns:a16="http://schemas.microsoft.com/office/drawing/2014/main" id="{19F50F0D-5165-FDF3-6C96-3DEC6FCB6792}"/>
              </a:ext>
            </a:extLst>
          </p:cNvPr>
          <p:cNvSpPr/>
          <p:nvPr/>
        </p:nvSpPr>
        <p:spPr>
          <a:xfrm>
            <a:off x="5940120" y="3734403"/>
            <a:ext cx="1532335"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4" name="جدول 7">
            <a:extLst>
              <a:ext uri="{FF2B5EF4-FFF2-40B4-BE49-F238E27FC236}">
                <a16:creationId xmlns:a16="http://schemas.microsoft.com/office/drawing/2014/main" id="{85FFC0F0-C8EB-9E07-86DD-944482C96B4C}"/>
              </a:ext>
            </a:extLst>
          </p:cNvPr>
          <p:cNvGraphicFramePr>
            <a:graphicFrameLocks noGrp="1"/>
          </p:cNvGraphicFramePr>
          <p:nvPr>
            <p:extLst>
              <p:ext uri="{D42A27DB-BD31-4B8C-83A1-F6EECF244321}">
                <p14:modId xmlns:p14="http://schemas.microsoft.com/office/powerpoint/2010/main" val="100456229"/>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380460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7">
            <a:extLst>
              <a:ext uri="{FF2B5EF4-FFF2-40B4-BE49-F238E27FC236}">
                <a16:creationId xmlns:a16="http://schemas.microsoft.com/office/drawing/2014/main" id="{3DD32769-77E5-C762-3229-F26BBBCE8600}"/>
              </a:ext>
            </a:extLst>
          </p:cNvPr>
          <p:cNvSpPr txBox="1"/>
          <p:nvPr/>
        </p:nvSpPr>
        <p:spPr>
          <a:xfrm>
            <a:off x="2628298" y="2487908"/>
            <a:ext cx="6935404" cy="1477328"/>
          </a:xfrm>
          <a:prstGeom prst="rect">
            <a:avLst/>
          </a:prstGeom>
          <a:noFill/>
          <a:ln w="25400">
            <a:noFill/>
          </a:ln>
        </p:spPr>
        <p:txBody>
          <a:bodyPr wrap="square" rtlCol="1">
            <a:spAutoFit/>
          </a:bodyPr>
          <a:lstStyle/>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اشترى رجل جوال وخصم له البائع 30% من ثمنه وهذه النسبة تمثل 600 ريال فما السعر الأصلي للجوال؟</a:t>
            </a:r>
            <a:endParaRPr lang="en-US" sz="3000" dirty="0">
              <a:latin typeface="Times New Roman" panose="02020603050405020304" pitchFamily="18" charset="0"/>
              <a:ea typeface="Times New Roman" panose="02020603050405020304" pitchFamily="18" charset="0"/>
            </a:endParaRPr>
          </a:p>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أ)1000    ب ) 2000     ج) 3000     د) 4000</a:t>
            </a:r>
            <a:endParaRPr lang="en-US" sz="3000" dirty="0">
              <a:latin typeface="Times New Roman" panose="02020603050405020304" pitchFamily="18" charset="0"/>
              <a:ea typeface="Times New Roman" panose="02020603050405020304" pitchFamily="18" charset="0"/>
            </a:endParaRPr>
          </a:p>
        </p:txBody>
      </p:sp>
      <p:sp>
        <p:nvSpPr>
          <p:cNvPr id="3" name="شكل بيضاوي 2">
            <a:extLst>
              <a:ext uri="{FF2B5EF4-FFF2-40B4-BE49-F238E27FC236}">
                <a16:creationId xmlns:a16="http://schemas.microsoft.com/office/drawing/2014/main" id="{9132D3C0-DD51-713C-27E2-9E83C33C7CD7}"/>
              </a:ext>
            </a:extLst>
          </p:cNvPr>
          <p:cNvSpPr/>
          <p:nvPr/>
        </p:nvSpPr>
        <p:spPr>
          <a:xfrm>
            <a:off x="6234419" y="3429000"/>
            <a:ext cx="1532335"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4" name="جدول 7">
            <a:extLst>
              <a:ext uri="{FF2B5EF4-FFF2-40B4-BE49-F238E27FC236}">
                <a16:creationId xmlns:a16="http://schemas.microsoft.com/office/drawing/2014/main" id="{7087AC16-72FE-ABED-B102-45071894B5C5}"/>
              </a:ext>
            </a:extLst>
          </p:cNvPr>
          <p:cNvGraphicFramePr>
            <a:graphicFrameLocks noGrp="1"/>
          </p:cNvGraphicFramePr>
          <p:nvPr>
            <p:extLst>
              <p:ext uri="{D42A27DB-BD31-4B8C-83A1-F6EECF244321}">
                <p14:modId xmlns:p14="http://schemas.microsoft.com/office/powerpoint/2010/main" val="2526407923"/>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sz="2000"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2915501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7">
            <a:extLst>
              <a:ext uri="{FF2B5EF4-FFF2-40B4-BE49-F238E27FC236}">
                <a16:creationId xmlns:a16="http://schemas.microsoft.com/office/drawing/2014/main" id="{7978A8C3-595C-326C-8CC6-33D22BC54F43}"/>
              </a:ext>
            </a:extLst>
          </p:cNvPr>
          <p:cNvSpPr txBox="1"/>
          <p:nvPr/>
        </p:nvSpPr>
        <p:spPr>
          <a:xfrm>
            <a:off x="2403110" y="2319087"/>
            <a:ext cx="7385780" cy="1477328"/>
          </a:xfrm>
          <a:prstGeom prst="rect">
            <a:avLst/>
          </a:prstGeom>
          <a:noFill/>
          <a:ln w="25400">
            <a:noFill/>
          </a:ln>
        </p:spPr>
        <p:txBody>
          <a:bodyPr wrap="square" rtlCol="1">
            <a:spAutoFit/>
          </a:bodyPr>
          <a:lstStyle/>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وضع بائع خصم 20% على جميع السلع لمدة شهر فإذا أراد أن يرجع الثمن الأصلي فكم عليه أن يضيف على السلع الجديدة؟</a:t>
            </a:r>
            <a:endParaRPr lang="en-US" sz="3000" dirty="0">
              <a:latin typeface="Times New Roman" panose="02020603050405020304" pitchFamily="18" charset="0"/>
              <a:ea typeface="Times New Roman" panose="02020603050405020304" pitchFamily="18" charset="0"/>
            </a:endParaRPr>
          </a:p>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أ)20%    ب ) 22 %     ج) 24%     د) 25%</a:t>
            </a:r>
            <a:endParaRPr lang="en-US" sz="3000" dirty="0">
              <a:latin typeface="Times New Roman" panose="02020603050405020304" pitchFamily="18" charset="0"/>
              <a:ea typeface="Times New Roman" panose="02020603050405020304" pitchFamily="18" charset="0"/>
            </a:endParaRPr>
          </a:p>
        </p:txBody>
      </p:sp>
      <p:sp>
        <p:nvSpPr>
          <p:cNvPr id="3" name="شكل بيضاوي 2">
            <a:extLst>
              <a:ext uri="{FF2B5EF4-FFF2-40B4-BE49-F238E27FC236}">
                <a16:creationId xmlns:a16="http://schemas.microsoft.com/office/drawing/2014/main" id="{436209CC-311D-342E-60A3-A3657E6CBCBA}"/>
              </a:ext>
            </a:extLst>
          </p:cNvPr>
          <p:cNvSpPr/>
          <p:nvPr/>
        </p:nvSpPr>
        <p:spPr>
          <a:xfrm>
            <a:off x="3043216" y="3219334"/>
            <a:ext cx="1532335"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graphicFrame>
        <p:nvGraphicFramePr>
          <p:cNvPr id="4" name="جدول 7">
            <a:extLst>
              <a:ext uri="{FF2B5EF4-FFF2-40B4-BE49-F238E27FC236}">
                <a16:creationId xmlns:a16="http://schemas.microsoft.com/office/drawing/2014/main" id="{1122C112-3C35-1D79-A019-F4E814D7CDE3}"/>
              </a:ext>
            </a:extLst>
          </p:cNvPr>
          <p:cNvGraphicFramePr>
            <a:graphicFrameLocks noGrp="1"/>
          </p:cNvGraphicFramePr>
          <p:nvPr>
            <p:extLst>
              <p:ext uri="{D42A27DB-BD31-4B8C-83A1-F6EECF244321}">
                <p14:modId xmlns:p14="http://schemas.microsoft.com/office/powerpoint/2010/main" val="3042381541"/>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sz="2000"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175263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33">
            <a:extLst>
              <a:ext uri="{FF2B5EF4-FFF2-40B4-BE49-F238E27FC236}">
                <a16:creationId xmlns:a16="http://schemas.microsoft.com/office/drawing/2014/main" id="{EF86238F-C9D4-0BA6-92BC-6AF412FF34C6}"/>
              </a:ext>
            </a:extLst>
          </p:cNvPr>
          <p:cNvSpPr txBox="1"/>
          <p:nvPr/>
        </p:nvSpPr>
        <p:spPr>
          <a:xfrm>
            <a:off x="2135560" y="2055654"/>
            <a:ext cx="7920880" cy="584775"/>
          </a:xfrm>
          <a:prstGeom prst="rect">
            <a:avLst/>
          </a:prstGeom>
          <a:noFill/>
          <a:ln w="25400">
            <a:noFill/>
          </a:ln>
        </p:spPr>
        <p:txBody>
          <a:bodyPr wrap="square" rtlCol="1">
            <a:spAutoFit/>
          </a:bodyPr>
          <a:lstStyle/>
          <a:p>
            <a:pPr algn="r"/>
            <a:r>
              <a:rPr lang="ar-SA" sz="3200" b="1" dirty="0">
                <a:latin typeface="Traditional Arabic" pitchFamily="18" charset="-78"/>
                <a:cs typeface="Traditional Arabic" pitchFamily="18" charset="-78"/>
                <a:sym typeface="Wingdings"/>
              </a:rPr>
              <a:t>عدد الطلاب الكلي 800 طالب أوجد عدد الطلاب السعوديين ؟</a:t>
            </a:r>
          </a:p>
        </p:txBody>
      </p:sp>
      <p:sp>
        <p:nvSpPr>
          <p:cNvPr id="3" name="مستطيل 2">
            <a:extLst>
              <a:ext uri="{FF2B5EF4-FFF2-40B4-BE49-F238E27FC236}">
                <a16:creationId xmlns:a16="http://schemas.microsoft.com/office/drawing/2014/main" id="{284A4FE3-B9FF-B507-4E94-F1A692C6ADA9}"/>
              </a:ext>
            </a:extLst>
          </p:cNvPr>
          <p:cNvSpPr/>
          <p:nvPr/>
        </p:nvSpPr>
        <p:spPr>
          <a:xfrm>
            <a:off x="3153740" y="2943291"/>
            <a:ext cx="6747361" cy="646331"/>
          </a:xfrm>
          <a:prstGeom prst="rect">
            <a:avLst/>
          </a:prstGeom>
        </p:spPr>
        <p:txBody>
          <a:bodyPr wrap="none">
            <a:spAutoFit/>
          </a:bodyPr>
          <a:lstStyle/>
          <a:p>
            <a:pPr algn="ctr"/>
            <a:r>
              <a:rPr lang="ar-SA" sz="3600" b="1" dirty="0">
                <a:latin typeface="Times New Roman" panose="02020603050405020304" pitchFamily="18" charset="0"/>
                <a:ea typeface="Times New Roman" panose="02020603050405020304" pitchFamily="18" charset="0"/>
                <a:cs typeface="Traditional Arabic" panose="02020603050405020304" pitchFamily="18" charset="-78"/>
              </a:rPr>
              <a:t>أ) 350    </a:t>
            </a:r>
            <a:r>
              <a:rPr lang="ar-SA" sz="3600" b="1" dirty="0" err="1">
                <a:latin typeface="Times New Roman" panose="02020603050405020304" pitchFamily="18" charset="0"/>
                <a:ea typeface="Times New Roman" panose="02020603050405020304" pitchFamily="18" charset="0"/>
                <a:cs typeface="Traditional Arabic" panose="02020603050405020304" pitchFamily="18" charset="-78"/>
              </a:rPr>
              <a:t>ب</a:t>
            </a:r>
            <a:r>
              <a:rPr lang="ar-SA" sz="3600" b="1" dirty="0">
                <a:latin typeface="Times New Roman" panose="02020603050405020304" pitchFamily="18" charset="0"/>
                <a:ea typeface="Times New Roman" panose="02020603050405020304" pitchFamily="18" charset="0"/>
                <a:cs typeface="Traditional Arabic" panose="02020603050405020304" pitchFamily="18" charset="-78"/>
              </a:rPr>
              <a:t> ) 300     </a:t>
            </a:r>
            <a:r>
              <a:rPr lang="ar-SA" sz="3600" b="1" dirty="0" err="1">
                <a:latin typeface="Times New Roman" panose="02020603050405020304" pitchFamily="18" charset="0"/>
                <a:ea typeface="Times New Roman" panose="02020603050405020304" pitchFamily="18" charset="0"/>
                <a:cs typeface="Traditional Arabic" panose="02020603050405020304" pitchFamily="18" charset="-78"/>
              </a:rPr>
              <a:t>ج</a:t>
            </a:r>
            <a:r>
              <a:rPr lang="ar-SA" sz="3600" b="1" dirty="0">
                <a:latin typeface="Times New Roman" panose="02020603050405020304" pitchFamily="18" charset="0"/>
                <a:ea typeface="Times New Roman" panose="02020603050405020304" pitchFamily="18" charset="0"/>
                <a:cs typeface="Traditional Arabic" panose="02020603050405020304" pitchFamily="18" charset="-78"/>
              </a:rPr>
              <a:t>) 250       </a:t>
            </a:r>
            <a:r>
              <a:rPr lang="ar-SA" sz="3600" b="1" dirty="0" err="1">
                <a:latin typeface="Times New Roman" panose="02020603050405020304" pitchFamily="18" charset="0"/>
                <a:ea typeface="Times New Roman" panose="02020603050405020304" pitchFamily="18" charset="0"/>
                <a:cs typeface="Traditional Arabic" panose="02020603050405020304" pitchFamily="18" charset="-78"/>
              </a:rPr>
              <a:t>د</a:t>
            </a:r>
            <a:r>
              <a:rPr lang="ar-SA" sz="3600" b="1" dirty="0">
                <a:latin typeface="Times New Roman" panose="02020603050405020304" pitchFamily="18" charset="0"/>
                <a:ea typeface="Times New Roman" panose="02020603050405020304" pitchFamily="18" charset="0"/>
                <a:cs typeface="Traditional Arabic" panose="02020603050405020304" pitchFamily="18" charset="-78"/>
              </a:rPr>
              <a:t>) 240</a:t>
            </a:r>
            <a:endParaRPr lang="en-US" sz="3600" dirty="0">
              <a:latin typeface="Times New Roman" panose="02020603050405020304" pitchFamily="18" charset="0"/>
              <a:ea typeface="Times New Roman" panose="02020603050405020304" pitchFamily="18" charset="0"/>
            </a:endParaRPr>
          </a:p>
        </p:txBody>
      </p:sp>
      <p:sp>
        <p:nvSpPr>
          <p:cNvPr id="4" name="شكل بيضاوي 3">
            <a:extLst>
              <a:ext uri="{FF2B5EF4-FFF2-40B4-BE49-F238E27FC236}">
                <a16:creationId xmlns:a16="http://schemas.microsoft.com/office/drawing/2014/main" id="{AF50265E-337F-0BB6-EC60-52D1EA66A094}"/>
              </a:ext>
            </a:extLst>
          </p:cNvPr>
          <p:cNvSpPr/>
          <p:nvPr/>
        </p:nvSpPr>
        <p:spPr>
          <a:xfrm>
            <a:off x="2664456" y="2820181"/>
            <a:ext cx="2483042" cy="76944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5" name="Picture 2">
            <a:extLst>
              <a:ext uri="{FF2B5EF4-FFF2-40B4-BE49-F238E27FC236}">
                <a16:creationId xmlns:a16="http://schemas.microsoft.com/office/drawing/2014/main" id="{87F12805-F064-F587-6487-EC57B1139454}"/>
              </a:ext>
            </a:extLst>
          </p:cNvPr>
          <p:cNvPicPr>
            <a:picLocks noChangeAspect="1" noChangeArrowheads="1"/>
          </p:cNvPicPr>
          <p:nvPr/>
        </p:nvPicPr>
        <p:blipFill>
          <a:blip r:embed="rId2"/>
          <a:srcRect l="26589" t="17083" r="56779" b="58125"/>
          <a:stretch>
            <a:fillRect/>
          </a:stretch>
        </p:blipFill>
        <p:spPr bwMode="auto">
          <a:xfrm>
            <a:off x="445988" y="3731065"/>
            <a:ext cx="3169920" cy="2895600"/>
          </a:xfrm>
          <a:prstGeom prst="rect">
            <a:avLst/>
          </a:prstGeom>
          <a:noFill/>
          <a:ln w="9525">
            <a:noFill/>
            <a:miter lim="800000"/>
            <a:headEnd/>
            <a:tailEnd/>
          </a:ln>
          <a:effectLst/>
        </p:spPr>
      </p:pic>
      <p:graphicFrame>
        <p:nvGraphicFramePr>
          <p:cNvPr id="6" name="جدول 7">
            <a:extLst>
              <a:ext uri="{FF2B5EF4-FFF2-40B4-BE49-F238E27FC236}">
                <a16:creationId xmlns:a16="http://schemas.microsoft.com/office/drawing/2014/main" id="{0208EE12-3B32-AC72-D863-E25257727A9F}"/>
              </a:ext>
            </a:extLst>
          </p:cNvPr>
          <p:cNvGraphicFramePr>
            <a:graphicFrameLocks noGrp="1"/>
          </p:cNvGraphicFramePr>
          <p:nvPr>
            <p:extLst>
              <p:ext uri="{D42A27DB-BD31-4B8C-83A1-F6EECF244321}">
                <p14:modId xmlns:p14="http://schemas.microsoft.com/office/powerpoint/2010/main" val="2504750034"/>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sz="2000"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29677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صورة 2">
            <a:extLst>
              <a:ext uri="{FF2B5EF4-FFF2-40B4-BE49-F238E27FC236}">
                <a16:creationId xmlns:a16="http://schemas.microsoft.com/office/drawing/2014/main" id="{4FB2B07D-9D1E-07AC-38D1-C23B347183AE}"/>
              </a:ext>
            </a:extLst>
          </p:cNvPr>
          <p:cNvPicPr>
            <a:picLocks noChangeAspect="1"/>
          </p:cNvPicPr>
          <p:nvPr/>
        </p:nvPicPr>
        <p:blipFill rotWithShape="1">
          <a:blip r:embed="rId2">
            <a:extLst>
              <a:ext uri="{28A0092B-C50C-407E-A947-70E740481C1C}">
                <a14:useLocalDpi xmlns:a14="http://schemas.microsoft.com/office/drawing/2010/main" val="0"/>
              </a:ext>
            </a:extLst>
          </a:blip>
          <a:srcRect l="3603" t="2353" b="2353"/>
          <a:stretch/>
        </p:blipFill>
        <p:spPr>
          <a:xfrm>
            <a:off x="2106299" y="1201175"/>
            <a:ext cx="8280919" cy="4883651"/>
          </a:xfrm>
          <a:prstGeom prst="rect">
            <a:avLst/>
          </a:prstGeom>
        </p:spPr>
      </p:pic>
      <p:sp>
        <p:nvSpPr>
          <p:cNvPr id="4" name="شكل بيضاوي 3">
            <a:extLst>
              <a:ext uri="{FF2B5EF4-FFF2-40B4-BE49-F238E27FC236}">
                <a16:creationId xmlns:a16="http://schemas.microsoft.com/office/drawing/2014/main" id="{C01B6679-CF5B-67DC-0D5E-44724D3D4A7F}"/>
              </a:ext>
            </a:extLst>
          </p:cNvPr>
          <p:cNvSpPr/>
          <p:nvPr/>
        </p:nvSpPr>
        <p:spPr>
          <a:xfrm>
            <a:off x="7482079" y="4777181"/>
            <a:ext cx="2483042" cy="76944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graphicFrame>
        <p:nvGraphicFramePr>
          <p:cNvPr id="5" name="جدول 7">
            <a:extLst>
              <a:ext uri="{FF2B5EF4-FFF2-40B4-BE49-F238E27FC236}">
                <a16:creationId xmlns:a16="http://schemas.microsoft.com/office/drawing/2014/main" id="{072B5678-4305-6939-F0C9-FD8EC3D72DFD}"/>
              </a:ext>
            </a:extLst>
          </p:cNvPr>
          <p:cNvGraphicFramePr>
            <a:graphicFrameLocks noGrp="1"/>
          </p:cNvGraphicFramePr>
          <p:nvPr>
            <p:extLst>
              <p:ext uri="{D42A27DB-BD31-4B8C-83A1-F6EECF244321}">
                <p14:modId xmlns:p14="http://schemas.microsoft.com/office/powerpoint/2010/main" val="3115907518"/>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392059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Isosceles Triangle 6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33">
            <a:extLst>
              <a:ext uri="{FF2B5EF4-FFF2-40B4-BE49-F238E27FC236}">
                <a16:creationId xmlns:a16="http://schemas.microsoft.com/office/drawing/2014/main" id="{489E7AF5-B744-D514-0019-2A837DA49E0A}"/>
              </a:ext>
            </a:extLst>
          </p:cNvPr>
          <p:cNvSpPr txBox="1"/>
          <p:nvPr/>
        </p:nvSpPr>
        <p:spPr>
          <a:xfrm>
            <a:off x="3264785" y="2328741"/>
            <a:ext cx="7920880" cy="1569660"/>
          </a:xfrm>
          <a:prstGeom prst="rect">
            <a:avLst/>
          </a:prstGeom>
          <a:noFill/>
          <a:ln w="25400">
            <a:noFill/>
          </a:ln>
        </p:spPr>
        <p:txBody>
          <a:bodyPr wrap="square" rtlCol="1">
            <a:spAutoFit/>
          </a:bodyPr>
          <a:lstStyle/>
          <a:p>
            <a:pPr algn="r"/>
            <a:r>
              <a:rPr lang="ar-SA" sz="3200" b="1" dirty="0">
                <a:latin typeface="Traditional Arabic" pitchFamily="18" charset="-78"/>
                <a:cs typeface="Traditional Arabic" pitchFamily="18" charset="-78"/>
                <a:sym typeface="Wingdings"/>
              </a:rPr>
              <a:t>قارن بين : ما يوفره كل موظف</a:t>
            </a:r>
          </a:p>
          <a:p>
            <a:pPr algn="r"/>
            <a:r>
              <a:rPr lang="ar-SA" sz="3200" b="1" dirty="0">
                <a:latin typeface="Traditional Arabic" pitchFamily="18" charset="-78"/>
                <a:cs typeface="Traditional Arabic" pitchFamily="18" charset="-78"/>
                <a:sym typeface="Wingdings"/>
              </a:rPr>
              <a:t>الموظف الأول: راتبه 6000 ويوفر منه 20%</a:t>
            </a:r>
          </a:p>
          <a:p>
            <a:pPr algn="r"/>
            <a:r>
              <a:rPr lang="ar-SA" sz="3200" b="1" dirty="0">
                <a:latin typeface="Traditional Arabic" pitchFamily="18" charset="-78"/>
                <a:cs typeface="Traditional Arabic" pitchFamily="18" charset="-78"/>
                <a:sym typeface="Wingdings"/>
              </a:rPr>
              <a:t>الموظف الثاني: راتبه 4000 ويوفر منه 30%</a:t>
            </a:r>
          </a:p>
        </p:txBody>
      </p:sp>
      <p:grpSp>
        <p:nvGrpSpPr>
          <p:cNvPr id="3" name="مجموعة 2">
            <a:extLst>
              <a:ext uri="{FF2B5EF4-FFF2-40B4-BE49-F238E27FC236}">
                <a16:creationId xmlns:a16="http://schemas.microsoft.com/office/drawing/2014/main" id="{2F258C04-2DDA-CCF0-9761-9D31781B5FFF}"/>
              </a:ext>
            </a:extLst>
          </p:cNvPr>
          <p:cNvGrpSpPr/>
          <p:nvPr/>
        </p:nvGrpSpPr>
        <p:grpSpPr>
          <a:xfrm>
            <a:off x="1125583" y="1997899"/>
            <a:ext cx="4573468" cy="3512450"/>
            <a:chOff x="3581400" y="2362200"/>
            <a:chExt cx="4724400" cy="3657600"/>
          </a:xfrm>
        </p:grpSpPr>
        <p:grpSp>
          <p:nvGrpSpPr>
            <p:cNvPr id="4" name="Group 20">
              <a:extLst>
                <a:ext uri="{FF2B5EF4-FFF2-40B4-BE49-F238E27FC236}">
                  <a16:creationId xmlns:a16="http://schemas.microsoft.com/office/drawing/2014/main" id="{D9B7BD1E-2A37-7BD7-0127-2C737293B112}"/>
                </a:ext>
              </a:extLst>
            </p:cNvPr>
            <p:cNvGrpSpPr/>
            <p:nvPr/>
          </p:nvGrpSpPr>
          <p:grpSpPr>
            <a:xfrm>
              <a:off x="3581400" y="2362200"/>
              <a:ext cx="4724400" cy="1569660"/>
              <a:chOff x="2743200" y="2667000"/>
              <a:chExt cx="4724400" cy="1569660"/>
            </a:xfrm>
          </p:grpSpPr>
          <p:sp>
            <p:nvSpPr>
              <p:cNvPr id="13" name="TextBox 13">
                <a:extLst>
                  <a:ext uri="{FF2B5EF4-FFF2-40B4-BE49-F238E27FC236}">
                    <a16:creationId xmlns:a16="http://schemas.microsoft.com/office/drawing/2014/main" id="{C5CB502A-C1FD-CBC2-C06E-F2C0FC028B0F}"/>
                  </a:ext>
                </a:extLst>
              </p:cNvPr>
              <p:cNvSpPr txBox="1"/>
              <p:nvPr/>
            </p:nvSpPr>
            <p:spPr>
              <a:xfrm>
                <a:off x="5105400" y="2667000"/>
                <a:ext cx="2362200" cy="1569660"/>
              </a:xfrm>
              <a:prstGeom prst="rect">
                <a:avLst/>
              </a:prstGeom>
              <a:noFill/>
              <a:ln w="25400">
                <a:solidFill>
                  <a:srgbClr val="FFFF00"/>
                </a:solidFill>
              </a:ln>
            </p:spPr>
            <p:txBody>
              <a:bodyPr wrap="square" rtlCol="1">
                <a:spAutoFit/>
              </a:bodyPr>
              <a:lstStyle/>
              <a:p>
                <a:pPr algn="ctr"/>
                <a:endParaRPr lang="ar-SA" sz="3200" b="1" dirty="0">
                  <a:latin typeface="Traditional Arabic" pitchFamily="18" charset="-78"/>
                  <a:cs typeface="Traditional Arabic" pitchFamily="18" charset="-78"/>
                  <a:sym typeface="Wingdings"/>
                </a:endParaRPr>
              </a:p>
              <a:p>
                <a:pPr algn="ctr"/>
                <a:endParaRPr lang="ar-SA" sz="3200" b="1" dirty="0">
                  <a:latin typeface="Traditional Arabic" pitchFamily="18" charset="-78"/>
                  <a:cs typeface="Traditional Arabic" pitchFamily="18" charset="-78"/>
                  <a:sym typeface="Wingdings"/>
                </a:endParaRPr>
              </a:p>
              <a:p>
                <a:pPr algn="ctr"/>
                <a:endParaRPr lang="ar-SA" sz="3200" b="1" dirty="0">
                  <a:latin typeface="Traditional Arabic" pitchFamily="18" charset="-78"/>
                  <a:cs typeface="Traditional Arabic" pitchFamily="18" charset="-78"/>
                  <a:sym typeface="Wingdings"/>
                </a:endParaRPr>
              </a:p>
            </p:txBody>
          </p:sp>
          <p:sp>
            <p:nvSpPr>
              <p:cNvPr id="14" name="TextBox 14">
                <a:extLst>
                  <a:ext uri="{FF2B5EF4-FFF2-40B4-BE49-F238E27FC236}">
                    <a16:creationId xmlns:a16="http://schemas.microsoft.com/office/drawing/2014/main" id="{FF92C2EA-6B02-316C-9925-3224C2BD0FA2}"/>
                  </a:ext>
                </a:extLst>
              </p:cNvPr>
              <p:cNvSpPr txBox="1"/>
              <p:nvPr/>
            </p:nvSpPr>
            <p:spPr>
              <a:xfrm>
                <a:off x="2743200" y="2667000"/>
                <a:ext cx="2362200" cy="1569660"/>
              </a:xfrm>
              <a:prstGeom prst="rect">
                <a:avLst/>
              </a:prstGeom>
              <a:noFill/>
              <a:ln w="25400">
                <a:solidFill>
                  <a:srgbClr val="FFFF00"/>
                </a:solidFill>
              </a:ln>
            </p:spPr>
            <p:txBody>
              <a:bodyPr wrap="square" rtlCol="1">
                <a:spAutoFit/>
              </a:bodyPr>
              <a:lstStyle/>
              <a:p>
                <a:pPr algn="ctr"/>
                <a:r>
                  <a:rPr lang="ar-SA" sz="3200" b="1" dirty="0">
                    <a:latin typeface="Traditional Arabic" pitchFamily="18" charset="-78"/>
                    <a:cs typeface="Traditional Arabic" pitchFamily="18" charset="-78"/>
                    <a:sym typeface="Wingdings"/>
                  </a:rPr>
                  <a:t> </a:t>
                </a:r>
              </a:p>
              <a:p>
                <a:pPr algn="ctr"/>
                <a:endParaRPr lang="ar-SA" sz="3200" b="1" dirty="0">
                  <a:latin typeface="Traditional Arabic" pitchFamily="18" charset="-78"/>
                  <a:cs typeface="Traditional Arabic" pitchFamily="18" charset="-78"/>
                  <a:sym typeface="Wingdings"/>
                </a:endParaRPr>
              </a:p>
              <a:p>
                <a:pPr algn="ctr"/>
                <a:endParaRPr lang="ar-SA" sz="3200" b="1" dirty="0">
                  <a:latin typeface="Traditional Arabic" pitchFamily="18" charset="-78"/>
                  <a:cs typeface="Traditional Arabic" pitchFamily="18" charset="-78"/>
                  <a:sym typeface="Wingdings"/>
                </a:endParaRPr>
              </a:p>
            </p:txBody>
          </p:sp>
        </p:grpSp>
        <p:sp>
          <p:nvSpPr>
            <p:cNvPr id="5" name="TextBox 42">
              <a:extLst>
                <a:ext uri="{FF2B5EF4-FFF2-40B4-BE49-F238E27FC236}">
                  <a16:creationId xmlns:a16="http://schemas.microsoft.com/office/drawing/2014/main" id="{30450749-6837-4887-8B0A-2E31E3786A69}"/>
                </a:ext>
              </a:extLst>
            </p:cNvPr>
            <p:cNvSpPr txBox="1"/>
            <p:nvPr/>
          </p:nvSpPr>
          <p:spPr>
            <a:xfrm>
              <a:off x="6438900" y="3092297"/>
              <a:ext cx="1866900" cy="584775"/>
            </a:xfrm>
            <a:prstGeom prst="rect">
              <a:avLst/>
            </a:prstGeom>
            <a:noFill/>
            <a:ln w="25400">
              <a:noFill/>
            </a:ln>
          </p:spPr>
          <p:txBody>
            <a:bodyPr wrap="square" rtlCol="1">
              <a:spAutoFit/>
            </a:bodyPr>
            <a:lstStyle/>
            <a:p>
              <a:pPr algn="ctr"/>
              <a:r>
                <a:rPr lang="ar-SA" sz="3200" b="1" dirty="0">
                  <a:latin typeface="Traditional Arabic" pitchFamily="18" charset="-78"/>
                  <a:cs typeface="Traditional Arabic" pitchFamily="18" charset="-78"/>
                  <a:sym typeface="Wingdings"/>
                </a:rPr>
                <a:t>الموظف الأول</a:t>
              </a:r>
            </a:p>
          </p:txBody>
        </p:sp>
        <p:sp>
          <p:nvSpPr>
            <p:cNvPr id="6" name="TextBox 25">
              <a:extLst>
                <a:ext uri="{FF2B5EF4-FFF2-40B4-BE49-F238E27FC236}">
                  <a16:creationId xmlns:a16="http://schemas.microsoft.com/office/drawing/2014/main" id="{FC203315-A58A-533E-6FBD-B510E4964255}"/>
                </a:ext>
              </a:extLst>
            </p:cNvPr>
            <p:cNvSpPr txBox="1"/>
            <p:nvPr/>
          </p:nvSpPr>
          <p:spPr>
            <a:xfrm>
              <a:off x="6096000" y="2362201"/>
              <a:ext cx="1905000" cy="584775"/>
            </a:xfrm>
            <a:prstGeom prst="rect">
              <a:avLst/>
            </a:prstGeom>
            <a:noFill/>
            <a:ln w="25400">
              <a:noFill/>
            </a:ln>
          </p:spPr>
          <p:txBody>
            <a:bodyPr wrap="square" rtlCol="1">
              <a:spAutoFit/>
            </a:bodyPr>
            <a:lstStyle/>
            <a:p>
              <a:pPr algn="ctr"/>
              <a:r>
                <a:rPr lang="ar-SA" sz="3200" b="1" dirty="0">
                  <a:solidFill>
                    <a:srgbClr val="C00000"/>
                  </a:solidFill>
                  <a:latin typeface="Traditional Arabic" pitchFamily="18" charset="-78"/>
                  <a:cs typeface="Traditional Arabic" pitchFamily="18" charset="-78"/>
                  <a:sym typeface="Wingdings"/>
                </a:rPr>
                <a:t>القيمة الأولى</a:t>
              </a:r>
            </a:p>
          </p:txBody>
        </p:sp>
        <p:sp>
          <p:nvSpPr>
            <p:cNvPr id="7" name="TextBox 26">
              <a:extLst>
                <a:ext uri="{FF2B5EF4-FFF2-40B4-BE49-F238E27FC236}">
                  <a16:creationId xmlns:a16="http://schemas.microsoft.com/office/drawing/2014/main" id="{8947C412-1BC0-026E-6055-37D1F403447B}"/>
                </a:ext>
              </a:extLst>
            </p:cNvPr>
            <p:cNvSpPr txBox="1"/>
            <p:nvPr/>
          </p:nvSpPr>
          <p:spPr>
            <a:xfrm>
              <a:off x="3886200" y="2362201"/>
              <a:ext cx="1905000" cy="584775"/>
            </a:xfrm>
            <a:prstGeom prst="rect">
              <a:avLst/>
            </a:prstGeom>
            <a:noFill/>
            <a:ln w="25400">
              <a:noFill/>
            </a:ln>
          </p:spPr>
          <p:txBody>
            <a:bodyPr wrap="square" rtlCol="1">
              <a:spAutoFit/>
            </a:bodyPr>
            <a:lstStyle/>
            <a:p>
              <a:pPr algn="ctr"/>
              <a:r>
                <a:rPr lang="ar-SA" sz="3200" b="1" dirty="0">
                  <a:solidFill>
                    <a:srgbClr val="C00000"/>
                  </a:solidFill>
                  <a:latin typeface="Traditional Arabic" pitchFamily="18" charset="-78"/>
                  <a:cs typeface="Traditional Arabic" pitchFamily="18" charset="-78"/>
                  <a:sym typeface="Wingdings"/>
                </a:rPr>
                <a:t>القيمة الثانية</a:t>
              </a:r>
            </a:p>
          </p:txBody>
        </p:sp>
        <p:cxnSp>
          <p:nvCxnSpPr>
            <p:cNvPr id="8" name="Straight Connector 28">
              <a:extLst>
                <a:ext uri="{FF2B5EF4-FFF2-40B4-BE49-F238E27FC236}">
                  <a16:creationId xmlns:a16="http://schemas.microsoft.com/office/drawing/2014/main" id="{CDDB1CFB-0D35-0E9D-EB37-9206E3BB395C}"/>
                </a:ext>
              </a:extLst>
            </p:cNvPr>
            <p:cNvCxnSpPr/>
            <p:nvPr/>
          </p:nvCxnSpPr>
          <p:spPr>
            <a:xfrm>
              <a:off x="3581400" y="2895600"/>
              <a:ext cx="4724400"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sp>
          <p:nvSpPr>
            <p:cNvPr id="9" name="TextBox 29">
              <a:extLst>
                <a:ext uri="{FF2B5EF4-FFF2-40B4-BE49-F238E27FC236}">
                  <a16:creationId xmlns:a16="http://schemas.microsoft.com/office/drawing/2014/main" id="{25DF2D57-B6CC-8196-1479-3AB495FD69D6}"/>
                </a:ext>
              </a:extLst>
            </p:cNvPr>
            <p:cNvSpPr txBox="1"/>
            <p:nvPr/>
          </p:nvSpPr>
          <p:spPr>
            <a:xfrm>
              <a:off x="5486400" y="3040560"/>
              <a:ext cx="838200" cy="769441"/>
            </a:xfrm>
            <a:prstGeom prst="rect">
              <a:avLst/>
            </a:prstGeom>
            <a:solidFill>
              <a:schemeClr val="bg1"/>
            </a:solidFill>
            <a:ln w="25400">
              <a:solidFill>
                <a:srgbClr val="FF0000"/>
              </a:solidFill>
            </a:ln>
          </p:spPr>
          <p:txBody>
            <a:bodyPr wrap="square" rtlCol="1">
              <a:spAutoFit/>
            </a:bodyPr>
            <a:lstStyle/>
            <a:p>
              <a:pPr algn="ctr"/>
              <a:r>
                <a:rPr lang="ar-SA" sz="4400" b="1" dirty="0">
                  <a:solidFill>
                    <a:srgbClr val="FF0000"/>
                  </a:solidFill>
                  <a:latin typeface="Traditional Arabic" pitchFamily="18" charset="-78"/>
                  <a:cs typeface="Traditional Arabic" pitchFamily="18" charset="-78"/>
                  <a:sym typeface="Wingdings"/>
                </a:rPr>
                <a:t>؟</a:t>
              </a:r>
            </a:p>
          </p:txBody>
        </p:sp>
        <p:sp>
          <p:nvSpPr>
            <p:cNvPr id="10" name="Rectangle 32">
              <a:extLst>
                <a:ext uri="{FF2B5EF4-FFF2-40B4-BE49-F238E27FC236}">
                  <a16:creationId xmlns:a16="http://schemas.microsoft.com/office/drawing/2014/main" id="{F2C35C33-A89A-DCA3-CB18-60647BDCB0D1}"/>
                </a:ext>
              </a:extLst>
            </p:cNvPr>
            <p:cNvSpPr/>
            <p:nvPr/>
          </p:nvSpPr>
          <p:spPr>
            <a:xfrm>
              <a:off x="3581400" y="3962400"/>
              <a:ext cx="4724400" cy="20574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SA" sz="3200" b="1" dirty="0">
                  <a:solidFill>
                    <a:schemeClr val="tx1"/>
                  </a:solidFill>
                  <a:cs typeface="Traditional Arabic" pitchFamily="2" charset="-78"/>
                </a:rPr>
                <a:t>  أ         القيمة الأولى أكبر من الثانية</a:t>
              </a:r>
            </a:p>
            <a:p>
              <a:pPr algn="r"/>
              <a:r>
                <a:rPr lang="ar-SA" sz="3200" b="1" dirty="0">
                  <a:solidFill>
                    <a:schemeClr val="tx1"/>
                  </a:solidFill>
                  <a:cs typeface="Traditional Arabic" pitchFamily="2" charset="-78"/>
                </a:rPr>
                <a:t> ب         القيمة الثانية أكبر من الأولى</a:t>
              </a:r>
            </a:p>
            <a:p>
              <a:pPr algn="r"/>
              <a:r>
                <a:rPr lang="ar-SA" sz="3200" b="1" dirty="0">
                  <a:solidFill>
                    <a:schemeClr val="tx1"/>
                  </a:solidFill>
                  <a:cs typeface="Traditional Arabic" pitchFamily="2" charset="-78"/>
                </a:rPr>
                <a:t> ج         القيمتان متساويتان</a:t>
              </a:r>
            </a:p>
            <a:p>
              <a:pPr algn="r"/>
              <a:r>
                <a:rPr lang="ar-SA" sz="3200" b="1" dirty="0">
                  <a:solidFill>
                    <a:schemeClr val="tx1"/>
                  </a:solidFill>
                  <a:cs typeface="Traditional Arabic" pitchFamily="2" charset="-78"/>
                </a:rPr>
                <a:t>  د         المعطيات غير كافية</a:t>
              </a:r>
            </a:p>
          </p:txBody>
        </p:sp>
        <p:sp>
          <p:nvSpPr>
            <p:cNvPr id="11" name="TextBox 42">
              <a:extLst>
                <a:ext uri="{FF2B5EF4-FFF2-40B4-BE49-F238E27FC236}">
                  <a16:creationId xmlns:a16="http://schemas.microsoft.com/office/drawing/2014/main" id="{08353A28-B1EC-9714-A85A-F319EAA968BD}"/>
                </a:ext>
              </a:extLst>
            </p:cNvPr>
            <p:cNvSpPr txBox="1"/>
            <p:nvPr/>
          </p:nvSpPr>
          <p:spPr>
            <a:xfrm>
              <a:off x="3581400" y="3121344"/>
              <a:ext cx="1905000" cy="584775"/>
            </a:xfrm>
            <a:prstGeom prst="rect">
              <a:avLst/>
            </a:prstGeom>
            <a:noFill/>
            <a:ln w="25400">
              <a:noFill/>
            </a:ln>
          </p:spPr>
          <p:txBody>
            <a:bodyPr wrap="square" rtlCol="1">
              <a:spAutoFit/>
            </a:bodyPr>
            <a:lstStyle/>
            <a:p>
              <a:pPr algn="ctr"/>
              <a:r>
                <a:rPr lang="ar-SA" sz="3200" b="1" dirty="0">
                  <a:latin typeface="Traditional Arabic" pitchFamily="18" charset="-78"/>
                  <a:cs typeface="Traditional Arabic" pitchFamily="18" charset="-78"/>
                  <a:sym typeface="Wingdings"/>
                </a:rPr>
                <a:t>الموظف الثاني</a:t>
              </a:r>
            </a:p>
          </p:txBody>
        </p:sp>
        <p:sp>
          <p:nvSpPr>
            <p:cNvPr id="12" name="شكل بيضاوي 11">
              <a:extLst>
                <a:ext uri="{FF2B5EF4-FFF2-40B4-BE49-F238E27FC236}">
                  <a16:creationId xmlns:a16="http://schemas.microsoft.com/office/drawing/2014/main" id="{5F03E370-A31D-893B-AFAC-F35B838480A9}"/>
                </a:ext>
              </a:extLst>
            </p:cNvPr>
            <p:cNvSpPr/>
            <p:nvPr/>
          </p:nvSpPr>
          <p:spPr>
            <a:xfrm>
              <a:off x="4767262" y="4795799"/>
              <a:ext cx="3538538" cy="76944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grpSp>
      <p:graphicFrame>
        <p:nvGraphicFramePr>
          <p:cNvPr id="15" name="جدول 7">
            <a:extLst>
              <a:ext uri="{FF2B5EF4-FFF2-40B4-BE49-F238E27FC236}">
                <a16:creationId xmlns:a16="http://schemas.microsoft.com/office/drawing/2014/main" id="{679A7124-292C-42ED-DD98-492559C22D4A}"/>
              </a:ext>
            </a:extLst>
          </p:cNvPr>
          <p:cNvGraphicFramePr>
            <a:graphicFrameLocks noGrp="1"/>
          </p:cNvGraphicFramePr>
          <p:nvPr>
            <p:extLst>
              <p:ext uri="{D42A27DB-BD31-4B8C-83A1-F6EECF244321}">
                <p14:modId xmlns:p14="http://schemas.microsoft.com/office/powerpoint/2010/main" val="2734724462"/>
              </p:ext>
            </p:extLst>
          </p:nvPr>
        </p:nvGraphicFramePr>
        <p:xfrm>
          <a:off x="5388856" y="554998"/>
          <a:ext cx="4635798" cy="396240"/>
        </p:xfrm>
        <a:graphic>
          <a:graphicData uri="http://schemas.openxmlformats.org/drawingml/2006/table">
            <a:tbl>
              <a:tblPr rtl="1" firstRow="1" bandRow="1">
                <a:tableStyleId>{5C22544A-7EE6-4342-B048-85BDC9FD1C3A}</a:tableStyleId>
              </a:tblPr>
              <a:tblGrid>
                <a:gridCol w="2317899">
                  <a:extLst>
                    <a:ext uri="{9D8B030D-6E8A-4147-A177-3AD203B41FA5}">
                      <a16:colId xmlns:a16="http://schemas.microsoft.com/office/drawing/2014/main" val="196220426"/>
                    </a:ext>
                  </a:extLst>
                </a:gridCol>
                <a:gridCol w="2317899">
                  <a:extLst>
                    <a:ext uri="{9D8B030D-6E8A-4147-A177-3AD203B41FA5}">
                      <a16:colId xmlns:a16="http://schemas.microsoft.com/office/drawing/2014/main" val="1526896709"/>
                    </a:ext>
                  </a:extLst>
                </a:gridCol>
              </a:tblGrid>
              <a:tr h="370840">
                <a:tc>
                  <a:txBody>
                    <a:bodyPr/>
                    <a:lstStyle/>
                    <a:p>
                      <a:pPr rtl="1"/>
                      <a:r>
                        <a:rPr lang="ar-SA" sz="2000" dirty="0"/>
                        <a:t>تدريب</a:t>
                      </a:r>
                    </a:p>
                  </a:txBody>
                  <a:tcPr>
                    <a:solidFill>
                      <a:schemeClr val="accent4">
                        <a:lumMod val="40000"/>
                        <a:lumOff val="60000"/>
                      </a:schemeClr>
                    </a:solidFill>
                  </a:tcPr>
                </a:tc>
                <a:tc>
                  <a:txBody>
                    <a:bodyPr/>
                    <a:lstStyle/>
                    <a:p>
                      <a:pPr rtl="1"/>
                      <a:r>
                        <a:rPr lang="ar-SA" sz="2000" dirty="0"/>
                        <a:t>الزمن : ١ دقيقة</a:t>
                      </a:r>
                    </a:p>
                  </a:txBody>
                  <a:tcPr>
                    <a:solidFill>
                      <a:schemeClr val="accent5">
                        <a:lumMod val="40000"/>
                        <a:lumOff val="60000"/>
                      </a:schemeClr>
                    </a:solidFill>
                  </a:tcPr>
                </a:tc>
                <a:extLst>
                  <a:ext uri="{0D108BD9-81ED-4DB2-BD59-A6C34878D82A}">
                    <a16:rowId xmlns:a16="http://schemas.microsoft.com/office/drawing/2014/main" val="3637089437"/>
                  </a:ext>
                </a:extLst>
              </a:tr>
            </a:tbl>
          </a:graphicData>
        </a:graphic>
      </p:graphicFrame>
    </p:spTree>
    <p:extLst>
      <p:ext uri="{BB962C8B-B14F-4D97-AF65-F5344CB8AC3E}">
        <p14:creationId xmlns:p14="http://schemas.microsoft.com/office/powerpoint/2010/main" val="1548986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7"/>
          <p:cNvSpPr txBox="1"/>
          <p:nvPr/>
        </p:nvSpPr>
        <p:spPr>
          <a:xfrm>
            <a:off x="3079846" y="1154800"/>
            <a:ext cx="7220486" cy="1477328"/>
          </a:xfrm>
          <a:prstGeom prst="rect">
            <a:avLst/>
          </a:prstGeom>
          <a:noFill/>
          <a:ln w="25400">
            <a:noFill/>
          </a:ln>
        </p:spPr>
        <p:txBody>
          <a:bodyPr wrap="square" rtlCol="1">
            <a:spAutoFit/>
          </a:bodyPr>
          <a:lstStyle/>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إذا اشترى رجل جوالين بخصم 20% ثم اشترى 4 جوالات بخصم 40% ومجموع ما دفعه 6000 ريال كم سعر الجوال قبل الخصم؟</a:t>
            </a:r>
            <a:endParaRPr lang="en-US" sz="3000" dirty="0">
              <a:latin typeface="Times New Roman" panose="02020603050405020304" pitchFamily="18" charset="0"/>
              <a:ea typeface="Times New Roman" panose="02020603050405020304" pitchFamily="18" charset="0"/>
            </a:endParaRPr>
          </a:p>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أ)600    ب ) 2100     ج) 1500     د) 2000</a:t>
            </a:r>
            <a:endParaRPr lang="en-US" sz="3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5157754" y="2031964"/>
            <a:ext cx="1532335"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pic>
        <p:nvPicPr>
          <p:cNvPr id="4" name="صورة 3">
            <a:extLst>
              <a:ext uri="{FF2B5EF4-FFF2-40B4-BE49-F238E27FC236}">
                <a16:creationId xmlns:a16="http://schemas.microsoft.com/office/drawing/2014/main" id="{7338FC3D-ADBA-4CE8-89A1-62A6ECC7E5AF}"/>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28602"/>
            <a:ext cx="12192000" cy="1329395"/>
          </a:xfrm>
          <a:prstGeom prst="rect">
            <a:avLst/>
          </a:prstGeom>
        </p:spPr>
      </p:pic>
      <p:sp>
        <p:nvSpPr>
          <p:cNvPr id="5" name="نهاية مخطط 4">
            <a:extLst>
              <a:ext uri="{FF2B5EF4-FFF2-40B4-BE49-F238E27FC236}">
                <a16:creationId xmlns:a16="http://schemas.microsoft.com/office/drawing/2014/main" id="{119FB9BC-945B-BB49-F6F9-09F26D826318}"/>
              </a:ext>
            </a:extLst>
          </p:cNvPr>
          <p:cNvSpPr/>
          <p:nvPr/>
        </p:nvSpPr>
        <p:spPr>
          <a:xfrm>
            <a:off x="8970335" y="95692"/>
            <a:ext cx="3221665" cy="606056"/>
          </a:xfrm>
          <a:prstGeom prst="flowChartTerminator">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2400" b="1" dirty="0"/>
              <a:t>تدريب ٥:</a:t>
            </a:r>
          </a:p>
        </p:txBody>
      </p:sp>
    </p:spTree>
    <p:extLst>
      <p:ext uri="{BB962C8B-B14F-4D97-AF65-F5344CB8AC3E}">
        <p14:creationId xmlns:p14="http://schemas.microsoft.com/office/powerpoint/2010/main" val="321682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7"/>
          <p:cNvSpPr txBox="1"/>
          <p:nvPr/>
        </p:nvSpPr>
        <p:spPr>
          <a:xfrm>
            <a:off x="3275056" y="997489"/>
            <a:ext cx="7392945" cy="1477328"/>
          </a:xfrm>
          <a:prstGeom prst="rect">
            <a:avLst/>
          </a:prstGeom>
          <a:noFill/>
          <a:ln w="25400">
            <a:noFill/>
          </a:ln>
        </p:spPr>
        <p:txBody>
          <a:bodyPr wrap="square" rtlCol="1">
            <a:spAutoFit/>
          </a:bodyPr>
          <a:lstStyle/>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باع صياد 20% من السمك في اليوم الأول ثم باع 20% من الباقي في اليوم الثاني وتبقى معه 2000  سمكة، فكم سمكة كان يمتلكها؟</a:t>
            </a:r>
            <a:endParaRPr lang="en-US" sz="3000" dirty="0">
              <a:latin typeface="Times New Roman" panose="02020603050405020304" pitchFamily="18" charset="0"/>
              <a:ea typeface="Times New Roman" panose="02020603050405020304" pitchFamily="18" charset="0"/>
            </a:endParaRPr>
          </a:p>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أ)2000    ب ) 2250     ج) 3000     د)  3125</a:t>
            </a:r>
            <a:endParaRPr lang="en-US" sz="3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3813267" y="1874653"/>
            <a:ext cx="1532335"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pic>
        <p:nvPicPr>
          <p:cNvPr id="4" name="صورة 3">
            <a:extLst>
              <a:ext uri="{FF2B5EF4-FFF2-40B4-BE49-F238E27FC236}">
                <a16:creationId xmlns:a16="http://schemas.microsoft.com/office/drawing/2014/main" id="{2D37A478-D817-4228-AFFB-06A2A00DE049}"/>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28602"/>
            <a:ext cx="12192000" cy="1329395"/>
          </a:xfrm>
          <a:prstGeom prst="rect">
            <a:avLst/>
          </a:prstGeom>
        </p:spPr>
      </p:pic>
      <p:sp>
        <p:nvSpPr>
          <p:cNvPr id="5" name="نهاية مخطط 4">
            <a:extLst>
              <a:ext uri="{FF2B5EF4-FFF2-40B4-BE49-F238E27FC236}">
                <a16:creationId xmlns:a16="http://schemas.microsoft.com/office/drawing/2014/main" id="{DB8E1ABD-EF25-0CA0-49CF-87CC44D91DE7}"/>
              </a:ext>
            </a:extLst>
          </p:cNvPr>
          <p:cNvSpPr/>
          <p:nvPr/>
        </p:nvSpPr>
        <p:spPr>
          <a:xfrm>
            <a:off x="8970335" y="95692"/>
            <a:ext cx="3221665" cy="606056"/>
          </a:xfrm>
          <a:prstGeom prst="flowChartTerminator">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2400" b="1" dirty="0"/>
              <a:t>تدريب ٧:</a:t>
            </a:r>
          </a:p>
        </p:txBody>
      </p:sp>
    </p:spTree>
    <p:extLst>
      <p:ext uri="{BB962C8B-B14F-4D97-AF65-F5344CB8AC3E}">
        <p14:creationId xmlns:p14="http://schemas.microsoft.com/office/powerpoint/2010/main" val="2329177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7"/>
          <p:cNvSpPr txBox="1"/>
          <p:nvPr/>
        </p:nvSpPr>
        <p:spPr>
          <a:xfrm>
            <a:off x="3275056" y="1117951"/>
            <a:ext cx="7392945" cy="1338828"/>
          </a:xfrm>
          <a:prstGeom prst="rect">
            <a:avLst/>
          </a:prstGeom>
          <a:noFill/>
          <a:ln w="25400">
            <a:noFill/>
          </a:ln>
        </p:spPr>
        <p:txBody>
          <a:bodyPr wrap="square" rtlCol="1">
            <a:spAutoFit/>
          </a:bodyPr>
          <a:lstStyle/>
          <a:p>
            <a:pPr algn="ctr"/>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إذا زاد سعر سلعة بنسبة 20% في السنة الأولى ثم زادت بمقدار 5% في السنة الثانية ما مقدار الزيادة خلال السنتين؟</a:t>
            </a:r>
            <a:endParaRPr lang="en-US" sz="2700" dirty="0">
              <a:latin typeface="Times New Roman" panose="02020603050405020304" pitchFamily="18" charset="0"/>
              <a:ea typeface="Times New Roman" panose="02020603050405020304" pitchFamily="18" charset="0"/>
            </a:endParaRPr>
          </a:p>
          <a:p>
            <a:pPr algn="ctr"/>
            <a:r>
              <a:rPr lang="ar-SA" sz="27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أ)26    ب ) 25    ج) 16     د) 10</a:t>
            </a:r>
            <a:endParaRPr lang="en-US" sz="27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8066205" y="1892441"/>
            <a:ext cx="1532335"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pic>
        <p:nvPicPr>
          <p:cNvPr id="4" name="صورة 3">
            <a:extLst>
              <a:ext uri="{FF2B5EF4-FFF2-40B4-BE49-F238E27FC236}">
                <a16:creationId xmlns:a16="http://schemas.microsoft.com/office/drawing/2014/main" id="{18C675DE-380F-4667-A4AA-207D398616E3}"/>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28602"/>
            <a:ext cx="12192000" cy="1329395"/>
          </a:xfrm>
          <a:prstGeom prst="rect">
            <a:avLst/>
          </a:prstGeom>
        </p:spPr>
      </p:pic>
      <p:sp>
        <p:nvSpPr>
          <p:cNvPr id="5" name="نهاية مخطط 4">
            <a:extLst>
              <a:ext uri="{FF2B5EF4-FFF2-40B4-BE49-F238E27FC236}">
                <a16:creationId xmlns:a16="http://schemas.microsoft.com/office/drawing/2014/main" id="{B9A68EB1-982D-306A-FF3E-647EF34FBECA}"/>
              </a:ext>
            </a:extLst>
          </p:cNvPr>
          <p:cNvSpPr/>
          <p:nvPr/>
        </p:nvSpPr>
        <p:spPr>
          <a:xfrm>
            <a:off x="8970335" y="95692"/>
            <a:ext cx="3221665" cy="606056"/>
          </a:xfrm>
          <a:prstGeom prst="flowChartTerminator">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2400" b="1" dirty="0"/>
              <a:t>تدريب ٨:</a:t>
            </a:r>
          </a:p>
        </p:txBody>
      </p:sp>
    </p:spTree>
    <p:extLst>
      <p:ext uri="{BB962C8B-B14F-4D97-AF65-F5344CB8AC3E}">
        <p14:creationId xmlns:p14="http://schemas.microsoft.com/office/powerpoint/2010/main" val="3451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7"/>
          <p:cNvSpPr txBox="1"/>
          <p:nvPr/>
        </p:nvSpPr>
        <p:spPr>
          <a:xfrm>
            <a:off x="3150327" y="1050475"/>
            <a:ext cx="7392945" cy="1477328"/>
          </a:xfrm>
          <a:prstGeom prst="rect">
            <a:avLst/>
          </a:prstGeom>
          <a:noFill/>
          <a:ln w="25400">
            <a:noFill/>
          </a:ln>
        </p:spPr>
        <p:txBody>
          <a:bodyPr wrap="square" rtlCol="1">
            <a:spAutoFit/>
          </a:bodyPr>
          <a:lstStyle/>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12% من الطلاب لم يحضروا الاختبار ، 25% من الطلاب لم يجتازوا الاختبار ، كم نسبة الطلاب الذين اجتازوا الاختبار؟</a:t>
            </a:r>
            <a:endParaRPr lang="en-US" sz="3000" dirty="0">
              <a:latin typeface="Times New Roman" panose="02020603050405020304" pitchFamily="18" charset="0"/>
              <a:ea typeface="Times New Roman" panose="02020603050405020304" pitchFamily="18" charset="0"/>
            </a:endParaRPr>
          </a:p>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أ)60    ب ) 50   ج) 66     د) 55</a:t>
            </a:r>
            <a:endParaRPr lang="en-US" sz="3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5597857" y="1974420"/>
            <a:ext cx="1371600"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pic>
        <p:nvPicPr>
          <p:cNvPr id="4" name="صورة 3">
            <a:extLst>
              <a:ext uri="{FF2B5EF4-FFF2-40B4-BE49-F238E27FC236}">
                <a16:creationId xmlns:a16="http://schemas.microsoft.com/office/drawing/2014/main" id="{508D9BAF-11C2-4AFE-9227-C9A0CADE6F1F}"/>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28602"/>
            <a:ext cx="12192000" cy="1329395"/>
          </a:xfrm>
          <a:prstGeom prst="rect">
            <a:avLst/>
          </a:prstGeom>
        </p:spPr>
      </p:pic>
      <p:sp>
        <p:nvSpPr>
          <p:cNvPr id="5" name="نهاية مخطط 4">
            <a:extLst>
              <a:ext uri="{FF2B5EF4-FFF2-40B4-BE49-F238E27FC236}">
                <a16:creationId xmlns:a16="http://schemas.microsoft.com/office/drawing/2014/main" id="{CEFD1B00-0076-A404-AB6C-DCE26F1CCA94}"/>
              </a:ext>
            </a:extLst>
          </p:cNvPr>
          <p:cNvSpPr/>
          <p:nvPr/>
        </p:nvSpPr>
        <p:spPr>
          <a:xfrm>
            <a:off x="8970335" y="95692"/>
            <a:ext cx="3221665" cy="606056"/>
          </a:xfrm>
          <a:prstGeom prst="flowChartTerminator">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2400" b="1" dirty="0"/>
              <a:t>تدريب ٩:</a:t>
            </a:r>
          </a:p>
        </p:txBody>
      </p:sp>
    </p:spTree>
    <p:extLst>
      <p:ext uri="{BB962C8B-B14F-4D97-AF65-F5344CB8AC3E}">
        <p14:creationId xmlns:p14="http://schemas.microsoft.com/office/powerpoint/2010/main" val="1940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7"/>
          <p:cNvSpPr txBox="1"/>
          <p:nvPr/>
        </p:nvSpPr>
        <p:spPr>
          <a:xfrm>
            <a:off x="3101342" y="1011497"/>
            <a:ext cx="7392945" cy="1477328"/>
          </a:xfrm>
          <a:prstGeom prst="rect">
            <a:avLst/>
          </a:prstGeom>
          <a:noFill/>
          <a:ln w="25400">
            <a:noFill/>
          </a:ln>
        </p:spPr>
        <p:txBody>
          <a:bodyPr wrap="square" rtlCol="1">
            <a:spAutoFit/>
          </a:bodyPr>
          <a:lstStyle/>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شخص يعمل في محل إلكترونيات ويأخذ ربح 5% على كل جهاز يبيعه فإذا باع 10 أجهزة وكان ربحه 3000 فما ثمن الجهاز الواحد؟</a:t>
            </a:r>
            <a:endParaRPr lang="en-US" sz="3000" dirty="0">
              <a:latin typeface="Times New Roman" panose="02020603050405020304" pitchFamily="18" charset="0"/>
              <a:ea typeface="Times New Roman" panose="02020603050405020304" pitchFamily="18" charset="0"/>
            </a:endParaRPr>
          </a:p>
          <a:p>
            <a:pPr algn="ctr"/>
            <a:r>
              <a:rPr lang="ar-SA" sz="3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أ)6000    ب ) 5000    ج) 7500     د) 8000</a:t>
            </a:r>
            <a:endParaRPr lang="en-US" sz="3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8333187" y="1888662"/>
            <a:ext cx="1982288" cy="57708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350" dirty="0"/>
          </a:p>
        </p:txBody>
      </p:sp>
      <p:pic>
        <p:nvPicPr>
          <p:cNvPr id="4" name="صورة 3">
            <a:extLst>
              <a:ext uri="{FF2B5EF4-FFF2-40B4-BE49-F238E27FC236}">
                <a16:creationId xmlns:a16="http://schemas.microsoft.com/office/drawing/2014/main" id="{CB48794D-01A0-462A-B521-C38872D4F1F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28602"/>
            <a:ext cx="12192000" cy="1329395"/>
          </a:xfrm>
          <a:prstGeom prst="rect">
            <a:avLst/>
          </a:prstGeom>
        </p:spPr>
      </p:pic>
      <p:sp>
        <p:nvSpPr>
          <p:cNvPr id="5" name="نهاية مخطط 4">
            <a:extLst>
              <a:ext uri="{FF2B5EF4-FFF2-40B4-BE49-F238E27FC236}">
                <a16:creationId xmlns:a16="http://schemas.microsoft.com/office/drawing/2014/main" id="{2984777B-EA5F-8EE4-7DBB-8975CCCA977D}"/>
              </a:ext>
            </a:extLst>
          </p:cNvPr>
          <p:cNvSpPr/>
          <p:nvPr/>
        </p:nvSpPr>
        <p:spPr>
          <a:xfrm>
            <a:off x="8970335" y="95692"/>
            <a:ext cx="3221665" cy="606056"/>
          </a:xfrm>
          <a:prstGeom prst="flowChartTerminator">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2400" b="1" dirty="0"/>
              <a:t>تدريب ١٠:</a:t>
            </a:r>
          </a:p>
        </p:txBody>
      </p:sp>
    </p:spTree>
    <p:extLst>
      <p:ext uri="{BB962C8B-B14F-4D97-AF65-F5344CB8AC3E}">
        <p14:creationId xmlns:p14="http://schemas.microsoft.com/office/powerpoint/2010/main" val="99187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5F2C06B8-5979-4409-974A-2E4415E6A5E2}"/>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pic>
        <p:nvPicPr>
          <p:cNvPr id="3" name="صورة 2" descr="صورة تحتوي على كوب, قهوة, منضدة, تبرع&#10;&#10;تم إنشاء الوصف تلقائياً">
            <a:extLst>
              <a:ext uri="{FF2B5EF4-FFF2-40B4-BE49-F238E27FC236}">
                <a16:creationId xmlns:a16="http://schemas.microsoft.com/office/drawing/2014/main" id="{41CA9A7C-BB63-4BAB-A465-9DF52ADCCC9A}"/>
              </a:ext>
            </a:extLst>
          </p:cNvPr>
          <p:cNvPicPr>
            <a:picLocks noChangeAspect="1"/>
          </p:cNvPicPr>
          <p:nvPr/>
        </p:nvPicPr>
        <p:blipFill rotWithShape="1">
          <a:blip r:embed="rId4">
            <a:extLst>
              <a:ext uri="{28A0092B-C50C-407E-A947-70E740481C1C}">
                <a14:useLocalDpi xmlns:a14="http://schemas.microsoft.com/office/drawing/2010/main" val="0"/>
              </a:ext>
            </a:extLst>
          </a:blip>
          <a:srcRect l="519" r="11358"/>
          <a:stretch/>
        </p:blipFill>
        <p:spPr>
          <a:xfrm>
            <a:off x="2522356" y="10"/>
            <a:ext cx="9669642" cy="5839087"/>
          </a:xfrm>
          <a:prstGeom prst="rect">
            <a:avLst/>
          </a:prstGeom>
          <a:scene3d>
            <a:camera prst="orthographicFront"/>
            <a:lightRig rig="threePt" dir="t"/>
          </a:scene3d>
          <a:sp3d>
            <a:bevelT w="165100" prst="coolSlant"/>
          </a:sp3d>
        </p:spPr>
      </p:pic>
      <p:sp>
        <p:nvSpPr>
          <p:cNvPr id="4" name="مستطيل 3">
            <a:extLst>
              <a:ext uri="{FF2B5EF4-FFF2-40B4-BE49-F238E27FC236}">
                <a16:creationId xmlns:a16="http://schemas.microsoft.com/office/drawing/2014/main" id="{A5E911FF-72AD-4D7A-BE78-A54B2E8A0FBC}"/>
              </a:ext>
            </a:extLst>
          </p:cNvPr>
          <p:cNvSpPr/>
          <p:nvPr/>
        </p:nvSpPr>
        <p:spPr>
          <a:xfrm>
            <a:off x="-127059" y="2530290"/>
            <a:ext cx="3118453" cy="3742762"/>
          </a:xfrm>
          <a:prstGeom prst="rect">
            <a:avLst/>
          </a:prstGeom>
        </p:spPr>
        <p:txBody>
          <a:bodyPr vert="horz" lIns="91440" tIns="45720" rIns="91440" bIns="45720" rtlCol="0">
            <a:normAutofit/>
          </a:bodyPr>
          <a:lstStyle/>
          <a:p>
            <a:pPr algn="ctr">
              <a:lnSpc>
                <a:spcPct val="90000"/>
              </a:lnSpc>
              <a:spcAft>
                <a:spcPts val="600"/>
              </a:spcAft>
            </a:pPr>
            <a:r>
              <a:rPr lang="en-US" sz="5400" b="1" dirty="0">
                <a:solidFill>
                  <a:srgbClr val="FF3B3B"/>
                </a:solidFill>
                <a:effectLst>
                  <a:outerShdw blurRad="50800" dist="38100" dir="2700000" algn="tl" rotWithShape="0">
                    <a:prstClr val="black">
                      <a:alpha val="40000"/>
                    </a:prstClr>
                  </a:outerShdw>
                </a:effectLst>
              </a:rPr>
              <a:t>استراحة</a:t>
            </a:r>
            <a:endParaRPr lang="en-US" sz="5400" dirty="0">
              <a:solidFill>
                <a:srgbClr val="FF3B3B"/>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621137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9D96E3F-159B-4733-BE61-1AAB43A59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202B2A-E3B3-4965-8D55-B58E5405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مستطيل 1"/>
          <p:cNvSpPr/>
          <p:nvPr/>
        </p:nvSpPr>
        <p:spPr>
          <a:xfrm>
            <a:off x="3902445" y="1925939"/>
            <a:ext cx="4680579" cy="850245"/>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none" spc="0" normalizeH="0" baseline="0" noProof="0" dirty="0" err="1">
                <a:ln w="0"/>
                <a:solidFill>
                  <a:srgbClr val="FF3B3B"/>
                </a:solidFill>
                <a:effectLst>
                  <a:outerShdw blurRad="38100" dist="25400" dir="5400000" algn="ctr" rotWithShape="0">
                    <a:srgbClr val="6E747A">
                      <a:alpha val="43000"/>
                    </a:srgbClr>
                  </a:outerShdw>
                </a:effectLst>
                <a:uLnTx/>
                <a:uFillTx/>
                <a:latin typeface="Calibri Light" panose="020F0302020204030204"/>
                <a:ea typeface="+mn-ea"/>
                <a:cs typeface="+mn-cs"/>
              </a:rPr>
              <a:t>الإحصاء</a:t>
            </a:r>
            <a:r>
              <a:rPr kumimoji="0" lang="en-US" sz="5400" b="1" i="0" u="none" strike="noStrike" kern="1200" cap="none" spc="0" normalizeH="0" baseline="0" noProof="0" dirty="0">
                <a:ln w="0"/>
                <a:solidFill>
                  <a:srgbClr val="FF3B3B"/>
                </a:solidFill>
                <a:effectLst>
                  <a:outerShdw blurRad="38100" dist="25400" dir="5400000" algn="ctr" rotWithShape="0">
                    <a:srgbClr val="6E747A">
                      <a:alpha val="43000"/>
                    </a:srgbClr>
                  </a:outerShdw>
                </a:effectLst>
                <a:uLnTx/>
                <a:uFillTx/>
                <a:latin typeface="Calibri Light" panose="020F0302020204030204"/>
                <a:ea typeface="+mn-ea"/>
                <a:cs typeface="+mn-cs"/>
              </a:rPr>
              <a:t>  </a:t>
            </a:r>
            <a:r>
              <a:rPr kumimoji="0" lang="ar-SA" sz="5400" b="1" i="0" u="none" strike="noStrike" kern="1200" cap="none" spc="0" normalizeH="0" baseline="0" noProof="0" dirty="0">
                <a:ln w="0"/>
                <a:solidFill>
                  <a:srgbClr val="FF3B3B"/>
                </a:solidFill>
                <a:effectLst>
                  <a:outerShdw blurRad="38100" dist="25400" dir="5400000" algn="ctr" rotWithShape="0">
                    <a:srgbClr val="6E747A">
                      <a:alpha val="43000"/>
                    </a:srgbClr>
                  </a:outerShdw>
                </a:effectLst>
                <a:uLnTx/>
                <a:uFillTx/>
                <a:latin typeface="Calibri Light" panose="020F0302020204030204"/>
                <a:ea typeface="+mn-ea"/>
                <a:cs typeface="+mn-cs"/>
              </a:rPr>
              <a:t>و</a:t>
            </a:r>
            <a:r>
              <a:rPr lang="ar-SA" sz="5400" b="1" dirty="0" err="1">
                <a:ln w="0"/>
                <a:solidFill>
                  <a:srgbClr val="FF3B3B"/>
                </a:solidFill>
                <a:effectLst>
                  <a:outerShdw blurRad="38100" dist="25400" dir="5400000" algn="ctr" rotWithShape="0">
                    <a:srgbClr val="6E747A">
                      <a:alpha val="43000"/>
                    </a:srgbClr>
                  </a:outerShdw>
                </a:effectLst>
                <a:latin typeface="Calibri Light" panose="020F0302020204030204"/>
              </a:rPr>
              <a:t>الإحتمال</a:t>
            </a:r>
            <a:endParaRPr kumimoji="0" lang="en-US" sz="5400" b="1" i="0" u="none" strike="noStrike" kern="1200" cap="none" spc="0" normalizeH="0" baseline="0" noProof="0" dirty="0">
              <a:ln w="0"/>
              <a:solidFill>
                <a:srgbClr val="FF3B3B"/>
              </a:solidFill>
              <a:effectLst>
                <a:outerShdw blurRad="38100" dist="25400" dir="5400000" algn="ctr" rotWithShape="0">
                  <a:srgbClr val="6E747A">
                    <a:alpha val="43000"/>
                  </a:srgbClr>
                </a:outerShdw>
              </a:effectLst>
              <a:uLnTx/>
              <a:uFillTx/>
              <a:latin typeface="Calibri Light" panose="020F0302020204030204"/>
              <a:ea typeface="+mn-ea"/>
              <a:cs typeface="+mn-cs"/>
            </a:endParaRPr>
          </a:p>
        </p:txBody>
      </p:sp>
      <p:grpSp>
        <p:nvGrpSpPr>
          <p:cNvPr id="12" name="Group 11">
            <a:extLst>
              <a:ext uri="{FF2B5EF4-FFF2-40B4-BE49-F238E27FC236}">
                <a16:creationId xmlns:a16="http://schemas.microsoft.com/office/drawing/2014/main" id="{EC505F6D-25F2-479B-AEEE-66F34B3FB13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298"/>
            <a:ext cx="2514948" cy="2174333"/>
            <a:chOff x="-305" y="-4155"/>
            <a:chExt cx="2514948" cy="2174333"/>
          </a:xfrm>
        </p:grpSpPr>
        <p:sp>
          <p:nvSpPr>
            <p:cNvPr id="13" name="Freeform: Shape 12">
              <a:extLst>
                <a:ext uri="{FF2B5EF4-FFF2-40B4-BE49-F238E27FC236}">
                  <a16:creationId xmlns:a16="http://schemas.microsoft.com/office/drawing/2014/main" id="{95C49ED7-EC50-4D2C-A945-D4907F081E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29A8266C-3886-4618-B2EB-EA7FE32CE6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4610CF-D689-4B1B-A7FB-1CE14209E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8DA7C44F-B555-41AC-95A7-645015293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8" name="Group 17">
            <a:extLst>
              <a:ext uri="{FF2B5EF4-FFF2-40B4-BE49-F238E27FC236}">
                <a16:creationId xmlns:a16="http://schemas.microsoft.com/office/drawing/2014/main" id="{6C0A542E-DBAB-412E-9F06-247CFE5FB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8304973" y="939510"/>
            <a:ext cx="4826538" cy="2947516"/>
            <a:chOff x="6867015" y="-1"/>
            <a:chExt cx="5324985" cy="3251912"/>
          </a:xfrm>
          <a:solidFill>
            <a:schemeClr val="accent5">
              <a:alpha val="5000"/>
            </a:schemeClr>
          </a:solidFill>
        </p:grpSpPr>
        <p:sp>
          <p:nvSpPr>
            <p:cNvPr id="19" name="Freeform: Shape 18">
              <a:extLst>
                <a:ext uri="{FF2B5EF4-FFF2-40B4-BE49-F238E27FC236}">
                  <a16:creationId xmlns:a16="http://schemas.microsoft.com/office/drawing/2014/main" id="{B41E2FAC-3A8F-4977-ACC1-92B455FD4F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264E774-D8C6-4806-9911-955DD80397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8450CBAC-6145-4598-BA48-1EB500923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C1451637-F91B-479F-8251-660E22819F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3" name="صورة 2">
            <a:extLst>
              <a:ext uri="{FF2B5EF4-FFF2-40B4-BE49-F238E27FC236}">
                <a16:creationId xmlns:a16="http://schemas.microsoft.com/office/drawing/2014/main" id="{2770AA3F-729D-4C22-A6BF-E653BA16992B}"/>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pic>
        <p:nvPicPr>
          <p:cNvPr id="4" name="Picture 7" descr="PPT999B.png">
            <a:extLst>
              <a:ext uri="{FF2B5EF4-FFF2-40B4-BE49-F238E27FC236}">
                <a16:creationId xmlns:a16="http://schemas.microsoft.com/office/drawing/2014/main" id="{96F8CE15-F251-B1DE-9570-AA308AFDBB1D}"/>
              </a:ext>
            </a:extLst>
          </p:cNvPr>
          <p:cNvPicPr>
            <a:picLocks noChangeAspect="1"/>
          </p:cNvPicPr>
          <p:nvPr/>
        </p:nvPicPr>
        <p:blipFill>
          <a:blip r:embed="rId4">
            <a:extLst>
              <a:ext uri="{28A0092B-C50C-407E-A947-70E740481C1C}">
                <a14:useLocalDpi xmlns:a14="http://schemas.microsoft.com/office/drawing/2010/main" val="0"/>
              </a:ext>
            </a:extLst>
          </a:blip>
          <a:srcRect t="26089"/>
          <a:stretch>
            <a:fillRect/>
          </a:stretch>
        </p:blipFill>
        <p:spPr bwMode="auto">
          <a:xfrm>
            <a:off x="5557289" y="4184877"/>
            <a:ext cx="1135211" cy="930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PPT43E0.png">
            <a:extLst>
              <a:ext uri="{FF2B5EF4-FFF2-40B4-BE49-F238E27FC236}">
                <a16:creationId xmlns:a16="http://schemas.microsoft.com/office/drawing/2014/main" id="{AC9A0FC2-3200-D8A9-74E4-ED5CC3B5DBD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8938" y="3639217"/>
            <a:ext cx="205172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okj.jpg">
            <a:extLst>
              <a:ext uri="{FF2B5EF4-FFF2-40B4-BE49-F238E27FC236}">
                <a16:creationId xmlns:a16="http://schemas.microsoft.com/office/drawing/2014/main" id="{FC041062-BDE1-49E9-236C-BBCB5E68355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921565" y="3793916"/>
            <a:ext cx="2540872" cy="1766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3901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9D96E3F-159B-4733-BE61-1AAB43A59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202B2A-E3B3-4965-8D55-B58E5405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مستطيل 1"/>
          <p:cNvSpPr/>
          <p:nvPr/>
        </p:nvSpPr>
        <p:spPr>
          <a:xfrm>
            <a:off x="3026231" y="2438526"/>
            <a:ext cx="5511068" cy="850245"/>
          </a:xfrm>
          <a:prstGeom prst="rect">
            <a:avLst/>
          </a:prstGeom>
        </p:spPr>
        <p:txBody>
          <a:bodyPr vert="horz" lIns="91440" tIns="45720" rIns="91440" bIns="45720" rtlCol="0" anchor="b">
            <a:normAutofit fontScale="70000" lnSpcReduction="2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ar-SA" sz="5400" b="1" i="0" u="none" strike="noStrike" kern="1200" cap="none" spc="0" normalizeH="0" baseline="0" noProof="0" dirty="0">
                <a:ln w="0"/>
                <a:solidFill>
                  <a:srgbClr val="FF3B3B"/>
                </a:solidFill>
                <a:effectLst>
                  <a:outerShdw blurRad="38100" dist="25400" dir="5400000" algn="ctr" rotWithShape="0">
                    <a:srgbClr val="6E747A">
                      <a:alpha val="43000"/>
                    </a:srgbClr>
                  </a:outerShdw>
                </a:effectLst>
                <a:uLnTx/>
                <a:uFillTx/>
                <a:latin typeface="Calibri Light" panose="020F0302020204030204"/>
                <a:ea typeface="+mn-ea"/>
                <a:cs typeface="Arial" panose="020B0604020202020204" pitchFamily="34" charset="0"/>
              </a:rPr>
              <a:t>ما هي مقاييس النزعة المركزية؟</a:t>
            </a:r>
            <a:endParaRPr kumimoji="0" lang="en-US" sz="5400" b="1" i="0" u="none" strike="noStrike" kern="1200" cap="none" spc="0" normalizeH="0" baseline="0" noProof="0" dirty="0">
              <a:ln w="0"/>
              <a:solidFill>
                <a:srgbClr val="FF3B3B"/>
              </a:solidFill>
              <a:effectLst>
                <a:outerShdw blurRad="38100" dist="25400" dir="5400000" algn="ctr" rotWithShape="0">
                  <a:srgbClr val="6E747A">
                    <a:alpha val="43000"/>
                  </a:srgbClr>
                </a:outerShdw>
              </a:effectLst>
              <a:uLnTx/>
              <a:uFillTx/>
              <a:latin typeface="Calibri Light" panose="020F0302020204030204"/>
              <a:ea typeface="+mn-ea"/>
              <a:cs typeface="+mn-cs"/>
            </a:endParaRPr>
          </a:p>
        </p:txBody>
      </p:sp>
      <p:grpSp>
        <p:nvGrpSpPr>
          <p:cNvPr id="12" name="Group 11">
            <a:extLst>
              <a:ext uri="{FF2B5EF4-FFF2-40B4-BE49-F238E27FC236}">
                <a16:creationId xmlns:a16="http://schemas.microsoft.com/office/drawing/2014/main" id="{EC505F6D-25F2-479B-AEEE-66F34B3FB13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298"/>
            <a:ext cx="2514948" cy="2174333"/>
            <a:chOff x="-305" y="-4155"/>
            <a:chExt cx="2514948" cy="2174333"/>
          </a:xfrm>
        </p:grpSpPr>
        <p:sp>
          <p:nvSpPr>
            <p:cNvPr id="13" name="Freeform: Shape 12">
              <a:extLst>
                <a:ext uri="{FF2B5EF4-FFF2-40B4-BE49-F238E27FC236}">
                  <a16:creationId xmlns:a16="http://schemas.microsoft.com/office/drawing/2014/main" id="{95C49ED7-EC50-4D2C-A945-D4907F081E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29A8266C-3886-4618-B2EB-EA7FE32CE6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4610CF-D689-4B1B-A7FB-1CE14209E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8DA7C44F-B555-41AC-95A7-645015293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8" name="Group 17">
            <a:extLst>
              <a:ext uri="{FF2B5EF4-FFF2-40B4-BE49-F238E27FC236}">
                <a16:creationId xmlns:a16="http://schemas.microsoft.com/office/drawing/2014/main" id="{6C0A542E-DBAB-412E-9F06-247CFE5FB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8304973" y="939510"/>
            <a:ext cx="4826538" cy="2947516"/>
            <a:chOff x="6867015" y="-1"/>
            <a:chExt cx="5324985" cy="3251912"/>
          </a:xfrm>
          <a:solidFill>
            <a:schemeClr val="accent5">
              <a:alpha val="5000"/>
            </a:schemeClr>
          </a:solidFill>
        </p:grpSpPr>
        <p:sp>
          <p:nvSpPr>
            <p:cNvPr id="19" name="Freeform: Shape 18">
              <a:extLst>
                <a:ext uri="{FF2B5EF4-FFF2-40B4-BE49-F238E27FC236}">
                  <a16:creationId xmlns:a16="http://schemas.microsoft.com/office/drawing/2014/main" id="{B41E2FAC-3A8F-4977-ACC1-92B455FD4F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264E774-D8C6-4806-9911-955DD80397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8450CBAC-6145-4598-BA48-1EB500923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C1451637-F91B-479F-8251-660E22819F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3" name="صورة 2">
            <a:extLst>
              <a:ext uri="{FF2B5EF4-FFF2-40B4-BE49-F238E27FC236}">
                <a16:creationId xmlns:a16="http://schemas.microsoft.com/office/drawing/2014/main" id="{2770AA3F-729D-4C22-A6BF-E653BA16992B}"/>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2796738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988587" y="1013220"/>
            <a:ext cx="8750296" cy="733647"/>
          </a:xfrm>
        </p:spPr>
        <p:txBody>
          <a:bodyPr>
            <a:normAutofit/>
          </a:bodyPr>
          <a:lstStyle/>
          <a:p>
            <a:pPr marL="0" indent="0" algn="ctr">
              <a:buNone/>
            </a:pPr>
            <a:r>
              <a:rPr lang="ar-SA" sz="3200" b="1" u="sng" dirty="0">
                <a:solidFill>
                  <a:srgbClr val="FF0000"/>
                </a:solidFill>
              </a:rPr>
              <a:t>الوسط (المتوسط)الحسابي والوسيط والمنوال </a:t>
            </a:r>
          </a:p>
          <a:p>
            <a:pPr marL="0" indent="0">
              <a:buNone/>
            </a:pPr>
            <a:endParaRPr lang="ar-SA" sz="3600" b="1" dirty="0"/>
          </a:p>
          <a:p>
            <a:pPr marL="0" indent="0">
              <a:buNone/>
            </a:pPr>
            <a:endParaRPr lang="ar-SA" sz="3600" dirty="0"/>
          </a:p>
        </p:txBody>
      </p:sp>
      <p:sp>
        <p:nvSpPr>
          <p:cNvPr id="5" name="عنصر نائب لرقم الشريحة 4"/>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1"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 name="مربع نص 1"/>
              <p:cNvSpPr txBox="1"/>
              <p:nvPr/>
            </p:nvSpPr>
            <p:spPr>
              <a:xfrm>
                <a:off x="4838700" y="2237465"/>
                <a:ext cx="2514600" cy="1151341"/>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ar-SA" sz="2800" b="1" i="1" u="none" strike="noStrike" kern="1200" cap="none" spc="0" normalizeH="0" baseline="0" noProof="0">
                              <a:ln>
                                <a:noFill/>
                              </a:ln>
                              <a:solidFill>
                                <a:prstClr val="black"/>
                              </a:solidFill>
                              <a:effectLst/>
                              <a:uLnTx/>
                              <a:uFillTx/>
                              <a:latin typeface="Cambria Math" panose="02040503050406030204" pitchFamily="18" charset="0"/>
                              <a:ea typeface="+mn-ea"/>
                            </a:rPr>
                          </m:ctrlPr>
                        </m:fPr>
                        <m:num>
                          <m:r>
                            <a:rPr kumimoji="0" lang="ar-SA" sz="2800" b="1" i="0" u="none" strike="noStrike" kern="1200" cap="none" spc="0" normalizeH="0" baseline="0" noProof="0">
                              <a:ln>
                                <a:noFill/>
                              </a:ln>
                              <a:solidFill>
                                <a:prstClr val="black"/>
                              </a:solidFill>
                              <a:effectLst/>
                              <a:uLnTx/>
                              <a:uFillTx/>
                              <a:latin typeface="Cambria Math" panose="02040503050406030204" pitchFamily="18" charset="0"/>
                              <a:ea typeface="+mn-ea"/>
                            </a:rPr>
                            <m:t>القيم</m:t>
                          </m:r>
                          <m:r>
                            <a:rPr kumimoji="0" lang="ar-SA" sz="2800" b="1" i="0" u="none" strike="noStrike" kern="1200" cap="none" spc="0" normalizeH="0" baseline="0" noProof="0">
                              <a:ln>
                                <a:noFill/>
                              </a:ln>
                              <a:solidFill>
                                <a:prstClr val="black"/>
                              </a:solidFill>
                              <a:effectLst/>
                              <a:uLnTx/>
                              <a:uFillTx/>
                              <a:latin typeface="Cambria Math" panose="02040503050406030204" pitchFamily="18" charset="0"/>
                              <a:ea typeface="+mn-ea"/>
                            </a:rPr>
                            <m:t> </m:t>
                          </m:r>
                          <m:r>
                            <a:rPr kumimoji="0" lang="ar-SA" sz="2800" b="1" i="0" u="none" strike="noStrike" kern="1200" cap="none" spc="0" normalizeH="0" baseline="0" noProof="0">
                              <a:ln>
                                <a:noFill/>
                              </a:ln>
                              <a:solidFill>
                                <a:prstClr val="black"/>
                              </a:solidFill>
                              <a:effectLst/>
                              <a:uLnTx/>
                              <a:uFillTx/>
                              <a:latin typeface="Cambria Math" panose="02040503050406030204" pitchFamily="18" charset="0"/>
                              <a:ea typeface="+mn-ea"/>
                            </a:rPr>
                            <m:t>مجموع</m:t>
                          </m:r>
                          <m:r>
                            <a:rPr kumimoji="0" lang="ar-SA" sz="2800" b="1" i="0" u="none" strike="noStrike" kern="1200" cap="none" spc="0" normalizeH="0" baseline="0" noProof="0">
                              <a:ln>
                                <a:noFill/>
                              </a:ln>
                              <a:solidFill>
                                <a:prstClr val="black"/>
                              </a:solidFill>
                              <a:effectLst/>
                              <a:uLnTx/>
                              <a:uFillTx/>
                              <a:latin typeface="Cambria Math" panose="02040503050406030204" pitchFamily="18" charset="0"/>
                              <a:ea typeface="+mn-ea"/>
                            </a:rPr>
                            <m:t> </m:t>
                          </m:r>
                        </m:num>
                        <m:den>
                          <m:r>
                            <a:rPr kumimoji="0" lang="ar-SA" sz="2800" b="1" i="0" u="none" strike="noStrike" kern="1200" cap="none" spc="0" normalizeH="0" baseline="0" noProof="0">
                              <a:ln>
                                <a:noFill/>
                              </a:ln>
                              <a:solidFill>
                                <a:prstClr val="black"/>
                              </a:solidFill>
                              <a:effectLst/>
                              <a:uLnTx/>
                              <a:uFillTx/>
                              <a:latin typeface="Cambria Math" panose="02040503050406030204" pitchFamily="18" charset="0"/>
                              <a:ea typeface="+mn-ea"/>
                            </a:rPr>
                            <m:t>عددها</m:t>
                          </m:r>
                        </m:den>
                      </m:f>
                    </m:oMath>
                  </m:oMathPara>
                </a14:m>
                <a:endPar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mc:Choice>
        <mc:Fallback xmlns="">
          <p:sp>
            <p:nvSpPr>
              <p:cNvPr id="2" name="مربع نص 1"/>
              <p:cNvSpPr txBox="1">
                <a:spLocks noRot="1" noChangeAspect="1" noMove="1" noResize="1" noEditPoints="1" noAdjustHandles="1" noChangeArrowheads="1" noChangeShapeType="1" noTextEdit="1"/>
              </p:cNvSpPr>
              <p:nvPr/>
            </p:nvSpPr>
            <p:spPr>
              <a:xfrm>
                <a:off x="4838700" y="2237465"/>
                <a:ext cx="2514600" cy="1151341"/>
              </a:xfrm>
              <a:prstGeom prst="rect">
                <a:avLst/>
              </a:prstGeom>
              <a:blipFill>
                <a:blip r:embed="rId2"/>
                <a:stretch>
                  <a:fillRect r="-4854"/>
                </a:stretch>
              </a:blipFill>
            </p:spPr>
            <p:txBody>
              <a:bodyPr/>
              <a:lstStyle/>
              <a:p>
                <a:r>
                  <a:rPr lang="ar-SA">
                    <a:noFill/>
                  </a:rPr>
                  <a:t> </a:t>
                </a:r>
              </a:p>
            </p:txBody>
          </p:sp>
        </mc:Fallback>
      </mc:AlternateContent>
      <p:sp>
        <p:nvSpPr>
          <p:cNvPr id="4" name="مربع نص 3"/>
          <p:cNvSpPr txBox="1"/>
          <p:nvPr/>
        </p:nvSpPr>
        <p:spPr>
          <a:xfrm>
            <a:off x="7733364" y="2648327"/>
            <a:ext cx="2514600" cy="523220"/>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B050"/>
                </a:solidFill>
                <a:effectLst/>
                <a:uLnTx/>
                <a:uFillTx/>
                <a:latin typeface="Calibri" panose="020F0502020204030204"/>
                <a:ea typeface="+mn-ea"/>
                <a:cs typeface="Arial" panose="020B0604020202020204" pitchFamily="34" charset="0"/>
              </a:rPr>
              <a:t>المتوسط الحسابي </a:t>
            </a:r>
            <a:r>
              <a:rPr kumimoji="0" lang="ar-SA" sz="2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p>
        </p:txBody>
      </p:sp>
      <p:sp>
        <p:nvSpPr>
          <p:cNvPr id="7" name="مستطيل 6"/>
          <p:cNvSpPr/>
          <p:nvPr/>
        </p:nvSpPr>
        <p:spPr>
          <a:xfrm>
            <a:off x="1280180" y="3662145"/>
            <a:ext cx="9334607" cy="523220"/>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B050"/>
                </a:solidFill>
                <a:effectLst/>
                <a:uLnTx/>
                <a:uFillTx/>
                <a:latin typeface="Calibri" panose="020F0502020204030204"/>
                <a:ea typeface="+mn-ea"/>
                <a:cs typeface="Arial" panose="020B0604020202020204" pitchFamily="34" charset="0"/>
              </a:rPr>
              <a:t>الوسيط</a:t>
            </a:r>
            <a:r>
              <a:rPr kumimoji="0" lang="ar-SA" sz="2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هو القيمة التي تتوسط مجموعة من القيم بعد ترتيبها تصاعدياً أو تنازلياً</a:t>
            </a:r>
          </a:p>
        </p:txBody>
      </p:sp>
      <p:pic>
        <p:nvPicPr>
          <p:cNvPr id="8" name="صورة 7">
            <a:extLst>
              <a:ext uri="{FF2B5EF4-FFF2-40B4-BE49-F238E27FC236}">
                <a16:creationId xmlns:a16="http://schemas.microsoft.com/office/drawing/2014/main" id="{EE478BDE-1870-4D97-9D5E-274B19E2D6D0}"/>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sp>
        <p:nvSpPr>
          <p:cNvPr id="6" name="مستطيل 5">
            <a:extLst>
              <a:ext uri="{FF2B5EF4-FFF2-40B4-BE49-F238E27FC236}">
                <a16:creationId xmlns:a16="http://schemas.microsoft.com/office/drawing/2014/main" id="{F7BA09DC-706C-C068-C68F-300030D1AE7F}"/>
              </a:ext>
            </a:extLst>
          </p:cNvPr>
          <p:cNvSpPr/>
          <p:nvPr/>
        </p:nvSpPr>
        <p:spPr>
          <a:xfrm>
            <a:off x="3170145" y="4545467"/>
            <a:ext cx="7394973" cy="523220"/>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B050"/>
                </a:solidFill>
                <a:effectLst/>
                <a:uLnTx/>
                <a:uFillTx/>
                <a:latin typeface="Calibri" panose="020F0502020204030204"/>
                <a:ea typeface="+mn-ea"/>
                <a:cs typeface="Arial" panose="020B0604020202020204" pitchFamily="34" charset="0"/>
              </a:rPr>
              <a:t>المنوال</a:t>
            </a:r>
            <a:r>
              <a:rPr kumimoji="0" lang="ar-SA" sz="2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هو القيمة الأكثر تكرارًا من بين جميع البيانات المحددة.</a:t>
            </a:r>
          </a:p>
        </p:txBody>
      </p:sp>
    </p:spTree>
    <p:extLst>
      <p:ext uri="{BB962C8B-B14F-4D97-AF65-F5344CB8AC3E}">
        <p14:creationId xmlns:p14="http://schemas.microsoft.com/office/powerpoint/2010/main" val="133364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p:bldP spid="7"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1786271" y="825796"/>
            <a:ext cx="8729329" cy="3533775"/>
          </a:xfrm>
          <a:prstGeom prst="rect">
            <a:avLst/>
          </a:prstGeom>
        </p:spPr>
        <p:txBody>
          <a:bodyP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مثال:</a:t>
            </a:r>
            <a:b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إذا كان متوسط   س  ، 2س ،3س ، 4  هو 7  أوجد قيمة س.</a:t>
            </a: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أ) 4           ب) 6           ج)7              د) 8</a:t>
            </a: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endPar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endParaRPr>
          </a:p>
        </p:txBody>
      </p:sp>
      <p:pic>
        <p:nvPicPr>
          <p:cNvPr id="6" name="صورة 5">
            <a:extLst>
              <a:ext uri="{FF2B5EF4-FFF2-40B4-BE49-F238E27FC236}">
                <a16:creationId xmlns:a16="http://schemas.microsoft.com/office/drawing/2014/main" id="{AAB7A007-147A-42E9-8F2C-119FE93CFA8F}"/>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
        <p:nvSpPr>
          <p:cNvPr id="2" name="شكل بيضاوي 1">
            <a:extLst>
              <a:ext uri="{FF2B5EF4-FFF2-40B4-BE49-F238E27FC236}">
                <a16:creationId xmlns:a16="http://schemas.microsoft.com/office/drawing/2014/main" id="{25AA7B6F-DBA8-7BAD-CC03-0CA414267C77}"/>
              </a:ext>
            </a:extLst>
          </p:cNvPr>
          <p:cNvSpPr/>
          <p:nvPr/>
        </p:nvSpPr>
        <p:spPr>
          <a:xfrm>
            <a:off x="9356652" y="2559124"/>
            <a:ext cx="1611103" cy="875414"/>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46102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2041452" y="1641226"/>
            <a:ext cx="8686800" cy="3533775"/>
          </a:xfrm>
          <a:prstGeom prst="rect">
            <a:avLst/>
          </a:prstGeom>
        </p:spPr>
        <p:txBody>
          <a:bodyP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متتابعة حدها الأول يساوي 1 وحدها الثاني يساوي 5 وبدأ من الحد الثالث كل حد فيها يساوي الوسط الحسابي لكل الحدود السابقة له فما هو حدها الخامس والعشرين؟</a:t>
            </a: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أ) 2.5            ب) 3             ج)5                   د) 25</a:t>
            </a: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endPar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endParaRPr>
          </a:p>
        </p:txBody>
      </p:sp>
      <p:pic>
        <p:nvPicPr>
          <p:cNvPr id="6" name="صورة 5">
            <a:extLst>
              <a:ext uri="{FF2B5EF4-FFF2-40B4-BE49-F238E27FC236}">
                <a16:creationId xmlns:a16="http://schemas.microsoft.com/office/drawing/2014/main" id="{12998275-0FDA-4351-9673-E60A422D7865}"/>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
        <p:nvSpPr>
          <p:cNvPr id="2" name="شكل بيضاوي 1">
            <a:extLst>
              <a:ext uri="{FF2B5EF4-FFF2-40B4-BE49-F238E27FC236}">
                <a16:creationId xmlns:a16="http://schemas.microsoft.com/office/drawing/2014/main" id="{E2FDF31F-4564-33D9-F118-57D234B21C7E}"/>
              </a:ext>
            </a:extLst>
          </p:cNvPr>
          <p:cNvSpPr/>
          <p:nvPr/>
        </p:nvSpPr>
        <p:spPr>
          <a:xfrm>
            <a:off x="7432159" y="4545664"/>
            <a:ext cx="1366554" cy="885889"/>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graphicFrame>
        <p:nvGraphicFramePr>
          <p:cNvPr id="3" name="جدول 2">
            <a:extLst>
              <a:ext uri="{FF2B5EF4-FFF2-40B4-BE49-F238E27FC236}">
                <a16:creationId xmlns:a16="http://schemas.microsoft.com/office/drawing/2014/main" id="{268500A0-5FBB-4C4D-319F-5901654348C8}"/>
              </a:ext>
            </a:extLst>
          </p:cNvPr>
          <p:cNvGraphicFramePr>
            <a:graphicFrameLocks noGrp="1"/>
          </p:cNvGraphicFramePr>
          <p:nvPr/>
        </p:nvGraphicFramePr>
        <p:xfrm>
          <a:off x="885820" y="62282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5" name="صورة 8">
            <a:extLst>
              <a:ext uri="{FF2B5EF4-FFF2-40B4-BE49-F238E27FC236}">
                <a16:creationId xmlns:a16="http://schemas.microsoft.com/office/drawing/2014/main" id="{28E803AC-0A80-850E-0A01-4E24671FB6E9}"/>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80003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7" name="صورة 11">
            <a:extLst>
              <a:ext uri="{FF2B5EF4-FFF2-40B4-BE49-F238E27FC236}">
                <a16:creationId xmlns:a16="http://schemas.microsoft.com/office/drawing/2014/main" id="{2A79F79D-84CD-68A2-FC66-615D7A6ED112}"/>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52895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8" name="clock">
            <a:extLst>
              <a:ext uri="{FF2B5EF4-FFF2-40B4-BE49-F238E27FC236}">
                <a16:creationId xmlns:a16="http://schemas.microsoft.com/office/drawing/2014/main" id="{FFCF65D3-F969-409B-6351-3E5A497143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533995"/>
            <a:ext cx="904683" cy="1008323"/>
          </a:xfrm>
          <a:prstGeom prst="rect">
            <a:avLst/>
          </a:prstGeom>
        </p:spPr>
      </p:pic>
      <p:graphicFrame>
        <p:nvGraphicFramePr>
          <p:cNvPr id="11" name="جدول 10">
            <a:extLst>
              <a:ext uri="{FF2B5EF4-FFF2-40B4-BE49-F238E27FC236}">
                <a16:creationId xmlns:a16="http://schemas.microsoft.com/office/drawing/2014/main" id="{041EB9F1-818E-119C-7B75-BC206704EB76}"/>
              </a:ext>
            </a:extLst>
          </p:cNvPr>
          <p:cNvGraphicFramePr>
            <a:graphicFrameLocks noGrp="1"/>
          </p:cNvGraphicFramePr>
          <p:nvPr/>
        </p:nvGraphicFramePr>
        <p:xfrm>
          <a:off x="885820" y="58029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12" name="صورة 8">
            <a:extLst>
              <a:ext uri="{FF2B5EF4-FFF2-40B4-BE49-F238E27FC236}">
                <a16:creationId xmlns:a16="http://schemas.microsoft.com/office/drawing/2014/main" id="{247A5BD7-90C3-F564-383C-9B0385D09C9A}"/>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5750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3" name="صورة 11">
            <a:extLst>
              <a:ext uri="{FF2B5EF4-FFF2-40B4-BE49-F238E27FC236}">
                <a16:creationId xmlns:a16="http://schemas.microsoft.com/office/drawing/2014/main" id="{5085054B-5033-1B90-6C95-0E5F2D738B88}"/>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48642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14" name="clock">
            <a:extLst>
              <a:ext uri="{FF2B5EF4-FFF2-40B4-BE49-F238E27FC236}">
                <a16:creationId xmlns:a16="http://schemas.microsoft.com/office/drawing/2014/main" id="{3B877D9E-DD23-82C9-4B18-A40127ECD2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491465"/>
            <a:ext cx="904683" cy="1008323"/>
          </a:xfrm>
          <a:prstGeom prst="rect">
            <a:avLst/>
          </a:prstGeom>
        </p:spPr>
      </p:pic>
    </p:spTree>
    <p:extLst>
      <p:ext uri="{BB962C8B-B14F-4D97-AF65-F5344CB8AC3E}">
        <p14:creationId xmlns:p14="http://schemas.microsoft.com/office/powerpoint/2010/main" val="207799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7"/>
          <p:cNvSpPr txBox="1"/>
          <p:nvPr/>
        </p:nvSpPr>
        <p:spPr>
          <a:xfrm>
            <a:off x="1605516" y="2433381"/>
            <a:ext cx="9682717" cy="2554545"/>
          </a:xfrm>
          <a:prstGeom prst="rect">
            <a:avLst/>
          </a:prstGeom>
          <a:noFill/>
          <a:ln w="25400">
            <a:no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كسب ماجد 312 نقطة خلال موسم مباريات كرة السلة إذا كان متوسط النقاط التي كسبها يساوي 13 نقطة فكم مباراة لعبها ماجد ؟</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أ) 13         ب ) 17           ج) 24             د) 41</a:t>
            </a:r>
            <a:endPar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4" name="شكل بيضاوي 3"/>
          <p:cNvSpPr/>
          <p:nvPr/>
        </p:nvSpPr>
        <p:spPr>
          <a:xfrm>
            <a:off x="4572000" y="4219337"/>
            <a:ext cx="1648047" cy="894924"/>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pic>
        <p:nvPicPr>
          <p:cNvPr id="5" name="صورة 4">
            <a:extLst>
              <a:ext uri="{FF2B5EF4-FFF2-40B4-BE49-F238E27FC236}">
                <a16:creationId xmlns:a16="http://schemas.microsoft.com/office/drawing/2014/main" id="{044A05A4-D307-48C1-A13E-B24C7F6FDE70}"/>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7" name="جدول 6">
            <a:extLst>
              <a:ext uri="{FF2B5EF4-FFF2-40B4-BE49-F238E27FC236}">
                <a16:creationId xmlns:a16="http://schemas.microsoft.com/office/drawing/2014/main" id="{851AC9FC-9D53-CE2F-FD7B-8B72549FC654}"/>
              </a:ext>
            </a:extLst>
          </p:cNvPr>
          <p:cNvGraphicFramePr>
            <a:graphicFrameLocks noGrp="1"/>
          </p:cNvGraphicFramePr>
          <p:nvPr/>
        </p:nvGraphicFramePr>
        <p:xfrm>
          <a:off x="885820" y="58029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/2 )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8" name="صورة 8">
            <a:extLst>
              <a:ext uri="{FF2B5EF4-FFF2-40B4-BE49-F238E27FC236}">
                <a16:creationId xmlns:a16="http://schemas.microsoft.com/office/drawing/2014/main" id="{66913934-0D2F-0863-2BDB-243F10614F96}"/>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5750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9" name="صورة 11">
            <a:extLst>
              <a:ext uri="{FF2B5EF4-FFF2-40B4-BE49-F238E27FC236}">
                <a16:creationId xmlns:a16="http://schemas.microsoft.com/office/drawing/2014/main" id="{76348D5B-B5D5-B207-C6BE-3D3B9C131D78}"/>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48642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10" name="clock">
            <a:extLst>
              <a:ext uri="{FF2B5EF4-FFF2-40B4-BE49-F238E27FC236}">
                <a16:creationId xmlns:a16="http://schemas.microsoft.com/office/drawing/2014/main" id="{CCF81D85-EFFC-DF34-1A67-C6179110C5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491465"/>
            <a:ext cx="904683" cy="1008323"/>
          </a:xfrm>
          <a:prstGeom prst="rect">
            <a:avLst/>
          </a:prstGeom>
        </p:spPr>
      </p:pic>
    </p:spTree>
    <p:extLst>
      <p:ext uri="{BB962C8B-B14F-4D97-AF65-F5344CB8AC3E}">
        <p14:creationId xmlns:p14="http://schemas.microsoft.com/office/powerpoint/2010/main" val="13400812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3582649" y="1394111"/>
            <a:ext cx="7723530" cy="3158545"/>
          </a:xfrm>
          <a:prstGeom prst="rect">
            <a:avLst/>
          </a:prstGeom>
        </p:spPr>
        <p:txBody>
          <a:bodyP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إذا كان 15 عدد متتالي متوسطهم 15 ، فكم متوسط الخمسة أعداد الأولى؟</a:t>
            </a: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أ) 5          ب) 10          ج)12          د) 15</a:t>
            </a: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endPar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endParaRPr>
          </a:p>
        </p:txBody>
      </p:sp>
      <p:pic>
        <p:nvPicPr>
          <p:cNvPr id="6" name="صورة 5">
            <a:extLst>
              <a:ext uri="{FF2B5EF4-FFF2-40B4-BE49-F238E27FC236}">
                <a16:creationId xmlns:a16="http://schemas.microsoft.com/office/drawing/2014/main" id="{F8CBC8B8-11A7-4937-B955-213CA1B21ECD}"/>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783799"/>
            <a:ext cx="12192000" cy="1169893"/>
          </a:xfrm>
          <a:prstGeom prst="rect">
            <a:avLst/>
          </a:prstGeom>
        </p:spPr>
      </p:pic>
      <p:sp>
        <p:nvSpPr>
          <p:cNvPr id="3" name="شكل بيضاوي 2">
            <a:extLst>
              <a:ext uri="{FF2B5EF4-FFF2-40B4-BE49-F238E27FC236}">
                <a16:creationId xmlns:a16="http://schemas.microsoft.com/office/drawing/2014/main" id="{ED73A6A3-298A-3034-4B78-0E6A7C946585}"/>
              </a:ext>
            </a:extLst>
          </p:cNvPr>
          <p:cNvSpPr/>
          <p:nvPr/>
        </p:nvSpPr>
        <p:spPr>
          <a:xfrm>
            <a:off x="8079238" y="3783215"/>
            <a:ext cx="1882820" cy="769441"/>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graphicFrame>
        <p:nvGraphicFramePr>
          <p:cNvPr id="5" name="جدول 4">
            <a:extLst>
              <a:ext uri="{FF2B5EF4-FFF2-40B4-BE49-F238E27FC236}">
                <a16:creationId xmlns:a16="http://schemas.microsoft.com/office/drawing/2014/main" id="{5FB38812-5EE4-F801-F357-9340F92C82D7}"/>
              </a:ext>
            </a:extLst>
          </p:cNvPr>
          <p:cNvGraphicFramePr>
            <a:graphicFrameLocks noGrp="1"/>
          </p:cNvGraphicFramePr>
          <p:nvPr/>
        </p:nvGraphicFramePr>
        <p:xfrm>
          <a:off x="885820" y="53399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/3 )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7" name="صورة 8">
            <a:extLst>
              <a:ext uri="{FF2B5EF4-FFF2-40B4-BE49-F238E27FC236}">
                <a16:creationId xmlns:a16="http://schemas.microsoft.com/office/drawing/2014/main" id="{C254ECCA-5E21-F58D-9189-DA8B2E651DDA}"/>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11">
            <a:extLst>
              <a:ext uri="{FF2B5EF4-FFF2-40B4-BE49-F238E27FC236}">
                <a16:creationId xmlns:a16="http://schemas.microsoft.com/office/drawing/2014/main" id="{BBD3F125-120E-2E2C-C6DA-47F58F03DF72}"/>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44389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9" name="clock">
            <a:extLst>
              <a:ext uri="{FF2B5EF4-FFF2-40B4-BE49-F238E27FC236}">
                <a16:creationId xmlns:a16="http://schemas.microsoft.com/office/drawing/2014/main" id="{8BCB1DC5-5981-00E4-4B79-1E833B3DA8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448935"/>
            <a:ext cx="904683" cy="1008323"/>
          </a:xfrm>
          <a:prstGeom prst="rect">
            <a:avLst/>
          </a:prstGeom>
        </p:spPr>
      </p:pic>
      <p:sp>
        <p:nvSpPr>
          <p:cNvPr id="13" name="مستطيل: زوايا مستديرة 12">
            <a:extLst>
              <a:ext uri="{FF2B5EF4-FFF2-40B4-BE49-F238E27FC236}">
                <a16:creationId xmlns:a16="http://schemas.microsoft.com/office/drawing/2014/main" id="{8035C53E-0E66-9A22-216E-D50965DA63B0}"/>
              </a:ext>
            </a:extLst>
          </p:cNvPr>
          <p:cNvSpPr/>
          <p:nvPr/>
        </p:nvSpPr>
        <p:spPr>
          <a:xfrm>
            <a:off x="342283" y="2015180"/>
            <a:ext cx="3702570" cy="1445716"/>
          </a:xfrm>
          <a:prstGeom prst="roundRect">
            <a:avLst/>
          </a:prstGeom>
          <a:solidFill>
            <a:schemeClr val="accent1">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إذا كانت الأعداد مرتبة بثبات ( متتابعة حسابية) فإن:</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المتوسط الحسابي = الوسيط </a:t>
            </a:r>
          </a:p>
        </p:txBody>
      </p:sp>
      <p:sp>
        <p:nvSpPr>
          <p:cNvPr id="17" name="مستطيل 16">
            <a:extLst>
              <a:ext uri="{FF2B5EF4-FFF2-40B4-BE49-F238E27FC236}">
                <a16:creationId xmlns:a16="http://schemas.microsoft.com/office/drawing/2014/main" id="{A0DB28F8-29F0-B8FE-CB28-654DA33E9431}"/>
              </a:ext>
            </a:extLst>
          </p:cNvPr>
          <p:cNvSpPr/>
          <p:nvPr/>
        </p:nvSpPr>
        <p:spPr>
          <a:xfrm>
            <a:off x="8330783" y="5180325"/>
            <a:ext cx="2286000" cy="609600"/>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
        <p:nvSpPr>
          <p:cNvPr id="18" name="شكل بيضاوي 17">
            <a:extLst>
              <a:ext uri="{FF2B5EF4-FFF2-40B4-BE49-F238E27FC236}">
                <a16:creationId xmlns:a16="http://schemas.microsoft.com/office/drawing/2014/main" id="{BEEA0B7F-FE57-9CB2-FE6C-D9F28BE939AF}"/>
              </a:ext>
            </a:extLst>
          </p:cNvPr>
          <p:cNvSpPr/>
          <p:nvPr/>
        </p:nvSpPr>
        <p:spPr>
          <a:xfrm>
            <a:off x="9362603" y="5180325"/>
            <a:ext cx="6096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19" name="عنصر نائب للمحتوى 2">
            <a:extLst>
              <a:ext uri="{FF2B5EF4-FFF2-40B4-BE49-F238E27FC236}">
                <a16:creationId xmlns:a16="http://schemas.microsoft.com/office/drawing/2014/main" id="{B5AEA689-5F9C-C666-8A63-686C10412FD2}"/>
              </a:ext>
            </a:extLst>
          </p:cNvPr>
          <p:cNvSpPr txBox="1">
            <a:spLocks/>
          </p:cNvSpPr>
          <p:nvPr/>
        </p:nvSpPr>
        <p:spPr>
          <a:xfrm>
            <a:off x="2234783" y="4799325"/>
            <a:ext cx="8534400" cy="1329128"/>
          </a:xfrm>
          <a:prstGeom prst="rect">
            <a:avLst/>
          </a:prstGeom>
        </p:spPr>
        <p:txBody>
          <a:bodyPr>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marR="0" lvl="0" indent="0" algn="r" defTabSz="914400" rtl="1" eaLnBrk="1" fontAlgn="auto" latinLnBrk="0" hangingPunct="1">
              <a:lnSpc>
                <a:spcPct val="100000"/>
              </a:lnSpc>
              <a:spcBef>
                <a:spcPts val="400"/>
              </a:spcBef>
              <a:spcAft>
                <a:spcPts val="0"/>
              </a:spcAft>
              <a:buClr>
                <a:srgbClr val="4472C4"/>
              </a:buClr>
              <a:buSzPct val="68000"/>
              <a:buFont typeface="Wingdings 3"/>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rPr>
              <a:t>متوسط الأعداد المتتالية هو الوسيط</a:t>
            </a:r>
          </a:p>
          <a:p>
            <a:pPr marL="109728" marR="0" lvl="0" indent="0" algn="r" defTabSz="914400" rtl="1" eaLnBrk="1" fontAlgn="auto" latinLnBrk="0" hangingPunct="1">
              <a:lnSpc>
                <a:spcPct val="100000"/>
              </a:lnSpc>
              <a:spcBef>
                <a:spcPts val="400"/>
              </a:spcBef>
              <a:spcAft>
                <a:spcPts val="0"/>
              </a:spcAft>
              <a:buClr>
                <a:srgbClr val="4472C4"/>
              </a:buClr>
              <a:buSzPct val="68000"/>
              <a:buFont typeface="Wingdings 3"/>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rPr>
              <a:t>8، 9 ، 10 ، 11 ، 12 ، 13 ، 14 ، </a:t>
            </a:r>
            <a:r>
              <a:rPr kumimoji="0" lang="ar-SA" sz="2800" b="1" i="0" u="none" strike="noStrike" kern="1200" cap="none" spc="0" normalizeH="0" baseline="0" noProof="0" dirty="0">
                <a:ln>
                  <a:noFill/>
                </a:ln>
                <a:solidFill>
                  <a:srgbClr val="FF0000"/>
                </a:solidFill>
                <a:effectLst/>
                <a:uLnTx/>
                <a:uFillTx/>
                <a:latin typeface="Calibri" panose="020F0502020204030204"/>
                <a:ea typeface="+mn-ea"/>
                <a:cs typeface="Akhbar MT" pitchFamily="2" charset="-78"/>
              </a:rPr>
              <a:t>15</a:t>
            </a:r>
            <a:r>
              <a:rPr kumimoji="0" lang="ar-SA" sz="28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rPr>
              <a:t> ، 16 ، 17 ، 18 ، 19 ، 20 ، 21 ، 22</a:t>
            </a:r>
          </a:p>
        </p:txBody>
      </p:sp>
    </p:spTree>
    <p:extLst>
      <p:ext uri="{BB962C8B-B14F-4D97-AF65-F5344CB8AC3E}">
        <p14:creationId xmlns:p14="http://schemas.microsoft.com/office/powerpoint/2010/main" val="38362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xEl>
                                              <p:pRg st="0" end="0"/>
                                            </p:txEl>
                                          </p:spTgt>
                                        </p:tgtEl>
                                        <p:attrNameLst>
                                          <p:attrName>style.visibility</p:attrName>
                                        </p:attrNameLst>
                                      </p:cBhvr>
                                      <p:to>
                                        <p:strVal val="visible"/>
                                      </p:to>
                                    </p:set>
                                    <p:animEffect transition="in" filter="fade">
                                      <p:cBhvr>
                                        <p:cTn id="21" dur="1000"/>
                                        <p:tgtEl>
                                          <p:spTgt spid="19">
                                            <p:txEl>
                                              <p:pRg st="0" end="0"/>
                                            </p:txEl>
                                          </p:spTgt>
                                        </p:tgtEl>
                                      </p:cBhvr>
                                    </p:animEffect>
                                    <p:anim calcmode="lin" valueType="num">
                                      <p:cBhvr>
                                        <p:cTn id="22"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
                                            <p:txEl>
                                              <p:pRg st="1" end="1"/>
                                            </p:txEl>
                                          </p:spTgt>
                                        </p:tgtEl>
                                        <p:attrNameLst>
                                          <p:attrName>style.visibility</p:attrName>
                                        </p:attrNameLst>
                                      </p:cBhvr>
                                      <p:to>
                                        <p:strVal val="visible"/>
                                      </p:to>
                                    </p:set>
                                    <p:animEffect transition="in" filter="fade">
                                      <p:cBhvr>
                                        <p:cTn id="28" dur="1000"/>
                                        <p:tgtEl>
                                          <p:spTgt spid="19">
                                            <p:txEl>
                                              <p:pRg st="1" end="1"/>
                                            </p:txEl>
                                          </p:spTgt>
                                        </p:tgtEl>
                                      </p:cBhvr>
                                    </p:animEffect>
                                    <p:anim calcmode="lin" valueType="num">
                                      <p:cBhvr>
                                        <p:cTn id="29"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down)">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13" grpId="0" animBg="1"/>
      <p:bldP spid="17" grpId="0" animBg="1"/>
      <p:bldP spid="18" grpId="0" animBg="1"/>
      <p:bldP spid="1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1585729" y="2165721"/>
            <a:ext cx="9610355" cy="2906232"/>
          </a:xfrm>
          <a:prstGeom prst="rect">
            <a:avLst/>
          </a:prstGeom>
        </p:spPr>
        <p:txBody>
          <a:bodyP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5 أعداد فردية متتالية وسطهم 15 فما هو الوسط لأول ثلاثة أعداد؟</a:t>
            </a: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    أ) 11             ب) 13               ج)15                د) 18</a:t>
            </a:r>
          </a:p>
        </p:txBody>
      </p:sp>
      <p:pic>
        <p:nvPicPr>
          <p:cNvPr id="6" name="صورة 5">
            <a:extLst>
              <a:ext uri="{FF2B5EF4-FFF2-40B4-BE49-F238E27FC236}">
                <a16:creationId xmlns:a16="http://schemas.microsoft.com/office/drawing/2014/main" id="{402190B0-E08A-4333-9F26-69162A87FFB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
        <p:nvSpPr>
          <p:cNvPr id="2" name="شكل بيضاوي 1">
            <a:extLst>
              <a:ext uri="{FF2B5EF4-FFF2-40B4-BE49-F238E27FC236}">
                <a16:creationId xmlns:a16="http://schemas.microsoft.com/office/drawing/2014/main" id="{5511F105-3CE3-2C93-F285-81FE3D5FE438}"/>
              </a:ext>
            </a:extLst>
          </p:cNvPr>
          <p:cNvSpPr/>
          <p:nvPr/>
        </p:nvSpPr>
        <p:spPr>
          <a:xfrm>
            <a:off x="7016631" y="3936572"/>
            <a:ext cx="1882820" cy="769441"/>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graphicFrame>
        <p:nvGraphicFramePr>
          <p:cNvPr id="3" name="جدول 2">
            <a:extLst>
              <a:ext uri="{FF2B5EF4-FFF2-40B4-BE49-F238E27FC236}">
                <a16:creationId xmlns:a16="http://schemas.microsoft.com/office/drawing/2014/main" id="{E96DC8C1-2911-7023-5B1D-4D79D2C58AA9}"/>
              </a:ext>
            </a:extLst>
          </p:cNvPr>
          <p:cNvGraphicFramePr>
            <a:graphicFrameLocks noGrp="1"/>
          </p:cNvGraphicFramePr>
          <p:nvPr/>
        </p:nvGraphicFramePr>
        <p:xfrm>
          <a:off x="885820" y="58029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/4)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5" name="صورة 8">
            <a:extLst>
              <a:ext uri="{FF2B5EF4-FFF2-40B4-BE49-F238E27FC236}">
                <a16:creationId xmlns:a16="http://schemas.microsoft.com/office/drawing/2014/main" id="{911FB7EE-7E91-AFE2-B219-678302689F9D}"/>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5750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7" name="صورة 11">
            <a:extLst>
              <a:ext uri="{FF2B5EF4-FFF2-40B4-BE49-F238E27FC236}">
                <a16:creationId xmlns:a16="http://schemas.microsoft.com/office/drawing/2014/main" id="{A9430466-5D39-7B9D-7A9A-5097397D0F42}"/>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48642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8" name="clock">
            <a:extLst>
              <a:ext uri="{FF2B5EF4-FFF2-40B4-BE49-F238E27FC236}">
                <a16:creationId xmlns:a16="http://schemas.microsoft.com/office/drawing/2014/main" id="{69119C02-8939-5DFA-B258-494DFFE4CD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491465"/>
            <a:ext cx="904683" cy="1008323"/>
          </a:xfrm>
          <a:prstGeom prst="rect">
            <a:avLst/>
          </a:prstGeom>
        </p:spPr>
      </p:pic>
    </p:spTree>
    <p:extLst>
      <p:ext uri="{BB962C8B-B14F-4D97-AF65-F5344CB8AC3E}">
        <p14:creationId xmlns:p14="http://schemas.microsoft.com/office/powerpoint/2010/main" val="410563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2179675" y="2364119"/>
            <a:ext cx="8389219" cy="2554545"/>
          </a:xfrm>
          <a:prstGeom prst="rect">
            <a:avLst/>
          </a:prstGeom>
          <a:noFill/>
          <a:ln w="25400">
            <a:no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إذا كان مجموع خمسة أعداد فردية صحيحة متتالية يساوي 735 فما هو أكبر هذه الأعداد؟</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أ) 155      ب ) 151       ج) 145        د) 143</a:t>
            </a:r>
            <a:endPar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3" name="شكل بيضاوي 2"/>
          <p:cNvSpPr/>
          <p:nvPr/>
        </p:nvSpPr>
        <p:spPr>
          <a:xfrm>
            <a:off x="6687022" y="4149223"/>
            <a:ext cx="1882820" cy="769441"/>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pic>
        <p:nvPicPr>
          <p:cNvPr id="5" name="صورة 4">
            <a:extLst>
              <a:ext uri="{FF2B5EF4-FFF2-40B4-BE49-F238E27FC236}">
                <a16:creationId xmlns:a16="http://schemas.microsoft.com/office/drawing/2014/main" id="{3D35B307-D281-45AF-8D2A-CA71D72A6AC6}"/>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CA112039-326F-4898-C088-856A2B3EC729}"/>
              </a:ext>
            </a:extLst>
          </p:cNvPr>
          <p:cNvGraphicFramePr>
            <a:graphicFrameLocks noGrp="1"/>
          </p:cNvGraphicFramePr>
          <p:nvPr/>
        </p:nvGraphicFramePr>
        <p:xfrm>
          <a:off x="885820" y="58029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/5 )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صورة 8">
            <a:extLst>
              <a:ext uri="{FF2B5EF4-FFF2-40B4-BE49-F238E27FC236}">
                <a16:creationId xmlns:a16="http://schemas.microsoft.com/office/drawing/2014/main" id="{3F124391-FA94-3892-52D9-D7A80D52077C}"/>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5750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7" name="صورة 11">
            <a:extLst>
              <a:ext uri="{FF2B5EF4-FFF2-40B4-BE49-F238E27FC236}">
                <a16:creationId xmlns:a16="http://schemas.microsoft.com/office/drawing/2014/main" id="{D8043291-FA37-11D7-A4F1-59CF9F28AE3A}"/>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48642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8" name="clock">
            <a:extLst>
              <a:ext uri="{FF2B5EF4-FFF2-40B4-BE49-F238E27FC236}">
                <a16:creationId xmlns:a16="http://schemas.microsoft.com/office/drawing/2014/main" id="{95343C58-9667-39AD-DBF4-526A4A74E5A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491465"/>
            <a:ext cx="904683" cy="1008323"/>
          </a:xfrm>
          <a:prstGeom prst="rect">
            <a:avLst/>
          </a:prstGeom>
        </p:spPr>
      </p:pic>
    </p:spTree>
    <p:extLst>
      <p:ext uri="{BB962C8B-B14F-4D97-AF65-F5344CB8AC3E}">
        <p14:creationId xmlns:p14="http://schemas.microsoft.com/office/powerpoint/2010/main" val="25294914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307265" y="1662112"/>
            <a:ext cx="8540305" cy="3533775"/>
          </a:xfrm>
        </p:spPr>
        <p:txBody>
          <a:bodyPr>
            <a:noAutofit/>
          </a:bodyPr>
          <a:lstStyle/>
          <a:p>
            <a:pPr algn="r"/>
            <a:br>
              <a:rPr lang="ar-SA" sz="4000" b="1" dirty="0">
                <a:solidFill>
                  <a:srgbClr val="FF0000"/>
                </a:solidFill>
                <a:cs typeface="Akhbar MT" pitchFamily="2" charset="-78"/>
              </a:rPr>
            </a:br>
            <a:r>
              <a:rPr lang="ar-SA" sz="4000" b="1" dirty="0">
                <a:cs typeface="Akhbar MT" pitchFamily="2" charset="-78"/>
              </a:rPr>
              <a:t>المتوسط الحسابي لأربعة أعداد هو 20 وعند استبعاد أحدهم يصبح المتوسط 15 فما العدد المستبعد؟</a:t>
            </a:r>
            <a:br>
              <a:rPr lang="ar-SA" sz="4000" b="1" dirty="0">
                <a:cs typeface="Akhbar MT" pitchFamily="2" charset="-78"/>
              </a:rPr>
            </a:br>
            <a:br>
              <a:rPr lang="ar-SA" sz="4000" b="1" dirty="0">
                <a:cs typeface="Akhbar MT" pitchFamily="2" charset="-78"/>
              </a:rPr>
            </a:br>
            <a:r>
              <a:rPr lang="ar-SA" sz="4000" b="1" dirty="0">
                <a:cs typeface="Akhbar MT" pitchFamily="2" charset="-78"/>
              </a:rPr>
              <a:t>   أ) 15           ب) 25          ج)30</a:t>
            </a:r>
            <a:r>
              <a:rPr lang="ar-SA" sz="4000" dirty="0">
                <a:cs typeface="Akhbar MT" pitchFamily="2" charset="-78"/>
              </a:rPr>
              <a:t>             </a:t>
            </a:r>
            <a:r>
              <a:rPr lang="ar-SA" sz="4000" b="1" dirty="0">
                <a:cs typeface="Akhbar MT" pitchFamily="2" charset="-78"/>
              </a:rPr>
              <a:t>د) 35</a:t>
            </a:r>
            <a:br>
              <a:rPr lang="ar-SA" sz="4000" b="1" dirty="0">
                <a:cs typeface="Akhbar MT" pitchFamily="2" charset="-78"/>
              </a:rPr>
            </a:br>
            <a:endParaRPr lang="ar-SA" sz="4000" b="1" dirty="0">
              <a:cs typeface="Akhbar MT" pitchFamily="2" charset="-78"/>
            </a:endParaRPr>
          </a:p>
        </p:txBody>
      </p:sp>
      <p:sp>
        <p:nvSpPr>
          <p:cNvPr id="5" name="عنصر نائب لرقم الشريحة 4"/>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1"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صورة 5">
            <a:extLst>
              <a:ext uri="{FF2B5EF4-FFF2-40B4-BE49-F238E27FC236}">
                <a16:creationId xmlns:a16="http://schemas.microsoft.com/office/drawing/2014/main" id="{D7719BD7-7160-4CA6-8A0C-12078C8D8876}"/>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
        <p:nvSpPr>
          <p:cNvPr id="4" name="شكل بيضاوي 3">
            <a:extLst>
              <a:ext uri="{FF2B5EF4-FFF2-40B4-BE49-F238E27FC236}">
                <a16:creationId xmlns:a16="http://schemas.microsoft.com/office/drawing/2014/main" id="{B95B1AA1-B68A-B474-0779-A2F47D614F14}"/>
              </a:ext>
            </a:extLst>
          </p:cNvPr>
          <p:cNvSpPr/>
          <p:nvPr/>
        </p:nvSpPr>
        <p:spPr>
          <a:xfrm>
            <a:off x="2764469" y="3854807"/>
            <a:ext cx="1882820" cy="769441"/>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graphicFrame>
        <p:nvGraphicFramePr>
          <p:cNvPr id="3" name="جدول 2">
            <a:extLst>
              <a:ext uri="{FF2B5EF4-FFF2-40B4-BE49-F238E27FC236}">
                <a16:creationId xmlns:a16="http://schemas.microsoft.com/office/drawing/2014/main" id="{0A4BD51B-0DC8-B25C-3FCC-B335E018FA3D}"/>
              </a:ext>
            </a:extLst>
          </p:cNvPr>
          <p:cNvGraphicFramePr>
            <a:graphicFrameLocks noGrp="1"/>
          </p:cNvGraphicFramePr>
          <p:nvPr/>
        </p:nvGraphicFramePr>
        <p:xfrm>
          <a:off x="885820" y="58029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/5 )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7" name="صورة 8">
            <a:extLst>
              <a:ext uri="{FF2B5EF4-FFF2-40B4-BE49-F238E27FC236}">
                <a16:creationId xmlns:a16="http://schemas.microsoft.com/office/drawing/2014/main" id="{496BEA76-DA77-7CA9-7903-2561C2E4425F}"/>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5750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11">
            <a:extLst>
              <a:ext uri="{FF2B5EF4-FFF2-40B4-BE49-F238E27FC236}">
                <a16:creationId xmlns:a16="http://schemas.microsoft.com/office/drawing/2014/main" id="{25A56DB7-4622-B557-0CC2-715B9E8EC6AA}"/>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48642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9" name="clock">
            <a:extLst>
              <a:ext uri="{FF2B5EF4-FFF2-40B4-BE49-F238E27FC236}">
                <a16:creationId xmlns:a16="http://schemas.microsoft.com/office/drawing/2014/main" id="{CC2B920D-371B-92D7-FCCB-A0B8E540EF6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491465"/>
            <a:ext cx="904683" cy="1008323"/>
          </a:xfrm>
          <a:prstGeom prst="rect">
            <a:avLst/>
          </a:prstGeom>
        </p:spPr>
      </p:pic>
      <p:graphicFrame>
        <p:nvGraphicFramePr>
          <p:cNvPr id="12" name="جدول 11">
            <a:extLst>
              <a:ext uri="{FF2B5EF4-FFF2-40B4-BE49-F238E27FC236}">
                <a16:creationId xmlns:a16="http://schemas.microsoft.com/office/drawing/2014/main" id="{8AC14072-11F8-BA1C-8A46-A57EFC41FB0C}"/>
              </a:ext>
            </a:extLst>
          </p:cNvPr>
          <p:cNvGraphicFramePr>
            <a:graphicFrameLocks noGrp="1"/>
          </p:cNvGraphicFramePr>
          <p:nvPr/>
        </p:nvGraphicFramePr>
        <p:xfrm>
          <a:off x="885820" y="53776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/6 )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13" name="صورة 8">
            <a:extLst>
              <a:ext uri="{FF2B5EF4-FFF2-40B4-BE49-F238E27FC236}">
                <a16:creationId xmlns:a16="http://schemas.microsoft.com/office/drawing/2014/main" id="{5DF0731E-86FD-FB05-510E-B7F5E4AE80D8}"/>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4" name="صورة 11">
            <a:extLst>
              <a:ext uri="{FF2B5EF4-FFF2-40B4-BE49-F238E27FC236}">
                <a16:creationId xmlns:a16="http://schemas.microsoft.com/office/drawing/2014/main" id="{FBECDF4C-78CB-13E3-42DB-50AE58FC40B4}"/>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401363"/>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15" name="clock">
            <a:extLst>
              <a:ext uri="{FF2B5EF4-FFF2-40B4-BE49-F238E27FC236}">
                <a16:creationId xmlns:a16="http://schemas.microsoft.com/office/drawing/2014/main" id="{B9966454-9CF4-4599-D3B1-15C6AA8FE80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448935"/>
            <a:ext cx="904683" cy="1008323"/>
          </a:xfrm>
          <a:prstGeom prst="rect">
            <a:avLst/>
          </a:prstGeom>
        </p:spPr>
      </p:pic>
    </p:spTree>
    <p:extLst>
      <p:ext uri="{BB962C8B-B14F-4D97-AF65-F5344CB8AC3E}">
        <p14:creationId xmlns:p14="http://schemas.microsoft.com/office/powerpoint/2010/main" val="288252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txBox="1">
            <a:spLocks/>
          </p:cNvSpPr>
          <p:nvPr/>
        </p:nvSpPr>
        <p:spPr>
          <a:xfrm>
            <a:off x="5203859" y="1662112"/>
            <a:ext cx="6242309" cy="3533775"/>
          </a:xfrm>
          <a:prstGeom prst="rect">
            <a:avLst/>
          </a:prstGeom>
        </p:spPr>
        <p:txBody>
          <a:bodyP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استخدم الرسم المجاور للإجابة على السؤال</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 ما هو متوسط أول عمودين ؟</a:t>
            </a: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أ) 40      ب) 75         ج) 80        د) 90</a:t>
            </a: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endPar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endParaRPr>
          </a:p>
        </p:txBody>
      </p:sp>
      <p:pic>
        <p:nvPicPr>
          <p:cNvPr id="3" name="صورة 2"/>
          <p:cNvPicPr>
            <a:picLocks noChangeAspect="1"/>
          </p:cNvPicPr>
          <p:nvPr/>
        </p:nvPicPr>
        <p:blipFill rotWithShape="1">
          <a:blip r:embed="rId2">
            <a:duotone>
              <a:prstClr val="black"/>
              <a:srgbClr val="D9C3A5">
                <a:tint val="50000"/>
                <a:satMod val="180000"/>
              </a:srgbClr>
            </a:duotone>
          </a:blip>
          <a:srcRect t="4688" r="64167" b="34376"/>
          <a:stretch/>
        </p:blipFill>
        <p:spPr>
          <a:xfrm>
            <a:off x="298023" y="2105916"/>
            <a:ext cx="4788878" cy="2895600"/>
          </a:xfrm>
          <a:prstGeom prst="rect">
            <a:avLst/>
          </a:prstGeom>
        </p:spPr>
      </p:pic>
      <p:sp>
        <p:nvSpPr>
          <p:cNvPr id="4" name="شكل بيضاوي 3"/>
          <p:cNvSpPr/>
          <p:nvPr/>
        </p:nvSpPr>
        <p:spPr>
          <a:xfrm>
            <a:off x="10119336" y="3973211"/>
            <a:ext cx="1564779" cy="914400"/>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35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pic>
        <p:nvPicPr>
          <p:cNvPr id="5" name="صورة 4">
            <a:extLst>
              <a:ext uri="{FF2B5EF4-FFF2-40B4-BE49-F238E27FC236}">
                <a16:creationId xmlns:a16="http://schemas.microsoft.com/office/drawing/2014/main" id="{11DBE660-F862-47FC-9B44-30346C61542C}"/>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graphicFrame>
        <p:nvGraphicFramePr>
          <p:cNvPr id="8" name="جدول 7">
            <a:extLst>
              <a:ext uri="{FF2B5EF4-FFF2-40B4-BE49-F238E27FC236}">
                <a16:creationId xmlns:a16="http://schemas.microsoft.com/office/drawing/2014/main" id="{117DC82B-82BE-C954-05C1-984972FA3B1E}"/>
              </a:ext>
            </a:extLst>
          </p:cNvPr>
          <p:cNvGraphicFramePr>
            <a:graphicFrameLocks noGrp="1"/>
          </p:cNvGraphicFramePr>
          <p:nvPr/>
        </p:nvGraphicFramePr>
        <p:xfrm>
          <a:off x="885820" y="544793"/>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/7 )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9" name="صورة 8">
            <a:extLst>
              <a:ext uri="{FF2B5EF4-FFF2-40B4-BE49-F238E27FC236}">
                <a16:creationId xmlns:a16="http://schemas.microsoft.com/office/drawing/2014/main" id="{0B865ED7-3289-6C19-7A18-DEAA188C611E}"/>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22002"/>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0" name="clock">
            <a:extLst>
              <a:ext uri="{FF2B5EF4-FFF2-40B4-BE49-F238E27FC236}">
                <a16:creationId xmlns:a16="http://schemas.microsoft.com/office/drawing/2014/main" id="{EE3FFA90-5B03-D1BB-517C-74D72A316C2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455966"/>
            <a:ext cx="904683" cy="1008323"/>
          </a:xfrm>
          <a:prstGeom prst="rect">
            <a:avLst/>
          </a:prstGeom>
        </p:spPr>
      </p:pic>
      <p:pic>
        <p:nvPicPr>
          <p:cNvPr id="11" name="صورة 11">
            <a:extLst>
              <a:ext uri="{FF2B5EF4-FFF2-40B4-BE49-F238E27FC236}">
                <a16:creationId xmlns:a16="http://schemas.microsoft.com/office/drawing/2014/main" id="{D9489A93-12F4-2EDE-8C42-1C73A30067EE}"/>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98987" y="463765"/>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725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1"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4" name="صورة 3"/>
          <p:cNvPicPr>
            <a:picLocks noChangeAspect="1"/>
          </p:cNvPicPr>
          <p:nvPr/>
        </p:nvPicPr>
        <p:blipFill rotWithShape="1">
          <a:blip r:embed="rId2">
            <a:duotone>
              <a:prstClr val="black"/>
              <a:srgbClr val="D9C3A5">
                <a:tint val="50000"/>
                <a:satMod val="180000"/>
              </a:srgbClr>
            </a:duotone>
          </a:blip>
          <a:srcRect r="39531" b="26760"/>
          <a:stretch/>
        </p:blipFill>
        <p:spPr>
          <a:xfrm>
            <a:off x="437707" y="2025505"/>
            <a:ext cx="6303335" cy="2557130"/>
          </a:xfrm>
          <a:prstGeom prst="rect">
            <a:avLst/>
          </a:prstGeom>
        </p:spPr>
      </p:pic>
      <p:sp>
        <p:nvSpPr>
          <p:cNvPr id="5" name="عنوان 1"/>
          <p:cNvSpPr txBox="1">
            <a:spLocks/>
          </p:cNvSpPr>
          <p:nvPr/>
        </p:nvSpPr>
        <p:spPr>
          <a:xfrm>
            <a:off x="6908920" y="1048860"/>
            <a:ext cx="4845373" cy="3533775"/>
          </a:xfrm>
          <a:prstGeom prst="rect">
            <a:avLst/>
          </a:prstGeom>
        </p:spPr>
        <p:txBody>
          <a:bodyP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بالنظر إلى الشكل المجاور كم عدد الإناث في شهر رمضان؟</a:t>
            </a: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  أ) 20           ب) 30 </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 </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t> ج) 70           د) 90</a:t>
            </a: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endPar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endParaRPr>
          </a:p>
        </p:txBody>
      </p:sp>
      <p:sp>
        <p:nvSpPr>
          <p:cNvPr id="6" name="شكل بيضاوي 5"/>
          <p:cNvSpPr/>
          <p:nvPr/>
        </p:nvSpPr>
        <p:spPr>
          <a:xfrm>
            <a:off x="8357190" y="4671237"/>
            <a:ext cx="1329070" cy="762000"/>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35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pic>
        <p:nvPicPr>
          <p:cNvPr id="7" name="صورة 6">
            <a:extLst>
              <a:ext uri="{FF2B5EF4-FFF2-40B4-BE49-F238E27FC236}">
                <a16:creationId xmlns:a16="http://schemas.microsoft.com/office/drawing/2014/main" id="{392B075E-9731-434F-9661-25D8D2175592}"/>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741268"/>
            <a:ext cx="12192000" cy="1169893"/>
          </a:xfrm>
          <a:prstGeom prst="rect">
            <a:avLst/>
          </a:prstGeom>
        </p:spPr>
      </p:pic>
      <p:graphicFrame>
        <p:nvGraphicFramePr>
          <p:cNvPr id="2" name="جدول 1">
            <a:extLst>
              <a:ext uri="{FF2B5EF4-FFF2-40B4-BE49-F238E27FC236}">
                <a16:creationId xmlns:a16="http://schemas.microsoft.com/office/drawing/2014/main" id="{A13F55BE-1D1D-EAD2-5912-9B58A9829173}"/>
              </a:ext>
            </a:extLst>
          </p:cNvPr>
          <p:cNvGraphicFramePr>
            <a:graphicFrameLocks noGrp="1"/>
          </p:cNvGraphicFramePr>
          <p:nvPr/>
        </p:nvGraphicFramePr>
        <p:xfrm>
          <a:off x="885820" y="53776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/8 )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8" name="صورة 8">
            <a:extLst>
              <a:ext uri="{FF2B5EF4-FFF2-40B4-BE49-F238E27FC236}">
                <a16:creationId xmlns:a16="http://schemas.microsoft.com/office/drawing/2014/main" id="{CCEE09FE-A362-B623-2FE6-A47689110183}"/>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9" name="clock">
            <a:extLst>
              <a:ext uri="{FF2B5EF4-FFF2-40B4-BE49-F238E27FC236}">
                <a16:creationId xmlns:a16="http://schemas.microsoft.com/office/drawing/2014/main" id="{67B33357-3579-3A53-C044-28DE7C8262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448935"/>
            <a:ext cx="904683" cy="1008323"/>
          </a:xfrm>
          <a:prstGeom prst="rect">
            <a:avLst/>
          </a:prstGeom>
        </p:spPr>
      </p:pic>
      <p:pic>
        <p:nvPicPr>
          <p:cNvPr id="10" name="صورة 11">
            <a:extLst>
              <a:ext uri="{FF2B5EF4-FFF2-40B4-BE49-F238E27FC236}">
                <a16:creationId xmlns:a16="http://schemas.microsoft.com/office/drawing/2014/main" id="{0C14B2FB-A2FD-3E12-45B0-63B0CF002062}"/>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18947" y="456734"/>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463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rotWithShape="1">
          <a:blip r:embed="rId2">
            <a:duotone>
              <a:prstClr val="black"/>
              <a:srgbClr val="D9C3A5">
                <a:tint val="50000"/>
                <a:satMod val="180000"/>
              </a:srgbClr>
            </a:duotone>
          </a:blip>
          <a:srcRect l="2533" t="1559" r="52729" b="26727"/>
          <a:stretch/>
        </p:blipFill>
        <p:spPr>
          <a:xfrm>
            <a:off x="776063" y="2208730"/>
            <a:ext cx="4851992" cy="2783995"/>
          </a:xfrm>
          <a:prstGeom prst="rect">
            <a:avLst/>
          </a:prstGeom>
        </p:spPr>
      </p:pic>
      <p:sp>
        <p:nvSpPr>
          <p:cNvPr id="3" name="عنوان 1"/>
          <p:cNvSpPr txBox="1">
            <a:spLocks/>
          </p:cNvSpPr>
          <p:nvPr/>
        </p:nvSpPr>
        <p:spPr>
          <a:xfrm>
            <a:off x="5858540" y="1436432"/>
            <a:ext cx="5936512" cy="2133600"/>
          </a:xfrm>
          <a:prstGeom prst="rect">
            <a:avLst/>
          </a:prstGeom>
        </p:spPr>
        <p:txBody>
          <a:bodyP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36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من الشكل المجاور </a:t>
            </a: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ماهي قيمة السلع</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في شهر 7؟</a:t>
            </a: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b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أ) 75000           ب) 7500  </a:t>
            </a:r>
          </a:p>
          <a:p>
            <a:pPr marL="0" marR="0" lvl="0" indent="0" algn="r" defTabSz="914400" rtl="1" eaLnBrk="1" fontAlgn="auto" latinLnBrk="0" hangingPunct="1">
              <a:lnSpc>
                <a:spcPct val="100000"/>
              </a:lnSpc>
              <a:spcBef>
                <a:spcPct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ج) 7000             د) 6990</a:t>
            </a:r>
            <a:br>
              <a:rPr kumimoji="0" lang="ar-SA" sz="36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br>
            <a:endParaRPr kumimoji="0" lang="ar-SA" sz="36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p:txBody>
      </p:sp>
      <p:sp>
        <p:nvSpPr>
          <p:cNvPr id="4" name="شكل بيضاوي 3"/>
          <p:cNvSpPr/>
          <p:nvPr/>
        </p:nvSpPr>
        <p:spPr>
          <a:xfrm flipH="1">
            <a:off x="9537404" y="3440521"/>
            <a:ext cx="2002355" cy="801870"/>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350" b="0" i="0" u="none" strike="noStrike" kern="1200" cap="none" spc="0" normalizeH="0" baseline="0" noProof="0">
              <a:ln>
                <a:solidFill>
                  <a:prstClr val="black"/>
                </a:solidFill>
              </a:ln>
              <a:solidFill>
                <a:prstClr val="white"/>
              </a:solidFill>
              <a:effectLst/>
              <a:uLnTx/>
              <a:uFillTx/>
              <a:latin typeface="Calibri" panose="020F0502020204030204"/>
              <a:ea typeface="+mn-ea"/>
              <a:cs typeface="Arial" panose="020B0604020202020204" pitchFamily="34" charset="0"/>
            </a:endParaRPr>
          </a:p>
        </p:txBody>
      </p:sp>
      <p:pic>
        <p:nvPicPr>
          <p:cNvPr id="5" name="صورة 4">
            <a:extLst>
              <a:ext uri="{FF2B5EF4-FFF2-40B4-BE49-F238E27FC236}">
                <a16:creationId xmlns:a16="http://schemas.microsoft.com/office/drawing/2014/main" id="{FB8709D7-6C69-7011-390B-629634841677}"/>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741268"/>
            <a:ext cx="12192000" cy="1169893"/>
          </a:xfrm>
          <a:prstGeom prst="rect">
            <a:avLst/>
          </a:prstGeom>
        </p:spPr>
      </p:pic>
      <p:graphicFrame>
        <p:nvGraphicFramePr>
          <p:cNvPr id="7" name="جدول 6">
            <a:extLst>
              <a:ext uri="{FF2B5EF4-FFF2-40B4-BE49-F238E27FC236}">
                <a16:creationId xmlns:a16="http://schemas.microsoft.com/office/drawing/2014/main" id="{AE821D5F-0812-477E-F399-CF3FC3954FF2}"/>
              </a:ext>
            </a:extLst>
          </p:cNvPr>
          <p:cNvGraphicFramePr>
            <a:graphicFrameLocks noGrp="1"/>
          </p:cNvGraphicFramePr>
          <p:nvPr/>
        </p:nvGraphicFramePr>
        <p:xfrm>
          <a:off x="885820" y="53776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/9 )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8" name="صورة 8">
            <a:extLst>
              <a:ext uri="{FF2B5EF4-FFF2-40B4-BE49-F238E27FC236}">
                <a16:creationId xmlns:a16="http://schemas.microsoft.com/office/drawing/2014/main" id="{ED75EA86-ACEA-8BCF-F4FC-9B91061CFFCD}"/>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9" name="clock">
            <a:extLst>
              <a:ext uri="{FF2B5EF4-FFF2-40B4-BE49-F238E27FC236}">
                <a16:creationId xmlns:a16="http://schemas.microsoft.com/office/drawing/2014/main" id="{73D15789-47CE-05ED-F890-558F5484BA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448935"/>
            <a:ext cx="904683" cy="1008323"/>
          </a:xfrm>
          <a:prstGeom prst="rect">
            <a:avLst/>
          </a:prstGeom>
        </p:spPr>
      </p:pic>
      <p:pic>
        <p:nvPicPr>
          <p:cNvPr id="10" name="صورة 11">
            <a:extLst>
              <a:ext uri="{FF2B5EF4-FFF2-40B4-BE49-F238E27FC236}">
                <a16:creationId xmlns:a16="http://schemas.microsoft.com/office/drawing/2014/main" id="{8431BF0A-2F53-B337-9F03-1CC377F5AD55}"/>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18947" y="456734"/>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958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1"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4" name="صورة 3"/>
          <p:cNvPicPr>
            <a:picLocks noChangeAspect="1"/>
          </p:cNvPicPr>
          <p:nvPr/>
        </p:nvPicPr>
        <p:blipFill rotWithShape="1">
          <a:blip r:embed="rId2">
            <a:duotone>
              <a:prstClr val="black"/>
              <a:srgbClr val="D9C3A5">
                <a:tint val="50000"/>
                <a:satMod val="180000"/>
              </a:srgbClr>
            </a:duotone>
          </a:blip>
          <a:srcRect l="1055" t="3698" r="58453" b="46367"/>
          <a:stretch/>
        </p:blipFill>
        <p:spPr>
          <a:xfrm>
            <a:off x="552893" y="2057570"/>
            <a:ext cx="5018567" cy="2822942"/>
          </a:xfrm>
          <a:prstGeom prst="rect">
            <a:avLst/>
          </a:prstGeom>
        </p:spPr>
      </p:pic>
      <p:sp>
        <p:nvSpPr>
          <p:cNvPr id="7" name="شكل بيضاوي 6"/>
          <p:cNvSpPr/>
          <p:nvPr/>
        </p:nvSpPr>
        <p:spPr>
          <a:xfrm>
            <a:off x="9193508" y="4392537"/>
            <a:ext cx="2557357" cy="800736"/>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35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8" name="عنوان 1"/>
          <p:cNvSpPr txBox="1">
            <a:spLocks/>
          </p:cNvSpPr>
          <p:nvPr/>
        </p:nvSpPr>
        <p:spPr>
          <a:xfrm>
            <a:off x="5295014" y="1335441"/>
            <a:ext cx="6455851" cy="2133600"/>
          </a:xfrm>
          <a:prstGeom prst="rect">
            <a:avLst/>
          </a:prstGeom>
        </p:spPr>
        <p:txBody>
          <a:bodyP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من الشكل المجاور ما الفرق بين عام 1992 وعام 1990 بالآلاف؟</a:t>
            </a: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b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أ) 150 ألف        ب) 200 ألف </a:t>
            </a:r>
          </a:p>
          <a:p>
            <a:pPr marL="0" marR="0" lvl="0" indent="0" algn="r" defTabSz="914400" rtl="1" eaLnBrk="1" fontAlgn="auto" latinLnBrk="0" hangingPunct="1">
              <a:lnSpc>
                <a:spcPct val="100000"/>
              </a:lnSpc>
              <a:spcBef>
                <a:spcPct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ج) 250 ألف        د) 475 ألف</a:t>
            </a: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br>
            <a:endPar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p:txBody>
      </p:sp>
      <p:pic>
        <p:nvPicPr>
          <p:cNvPr id="5" name="صورة 4">
            <a:extLst>
              <a:ext uri="{FF2B5EF4-FFF2-40B4-BE49-F238E27FC236}">
                <a16:creationId xmlns:a16="http://schemas.microsoft.com/office/drawing/2014/main" id="{6665AB4C-6E9B-5E49-3879-DE234E7CB32D}"/>
              </a:ext>
            </a:extLst>
          </p:cNvPr>
          <p:cNvPicPr>
            <a:picLocks noChangeAspect="1"/>
          </p:cNvPicPr>
          <p:nvPr/>
        </p:nvPicPr>
        <p:blipFill>
          <a:blip r:embed="rId3"/>
          <a:stretch>
            <a:fillRect/>
          </a:stretch>
        </p:blipFill>
        <p:spPr>
          <a:xfrm>
            <a:off x="0" y="5693004"/>
            <a:ext cx="12192000" cy="1170432"/>
          </a:xfrm>
          <a:prstGeom prst="rect">
            <a:avLst/>
          </a:prstGeom>
        </p:spPr>
      </p:pic>
      <p:graphicFrame>
        <p:nvGraphicFramePr>
          <p:cNvPr id="6" name="جدول 5">
            <a:extLst>
              <a:ext uri="{FF2B5EF4-FFF2-40B4-BE49-F238E27FC236}">
                <a16:creationId xmlns:a16="http://schemas.microsoft.com/office/drawing/2014/main" id="{A3D8B1B8-B60A-ADF0-A2D0-52589FA9A22E}"/>
              </a:ext>
            </a:extLst>
          </p:cNvPr>
          <p:cNvGraphicFramePr>
            <a:graphicFrameLocks noGrp="1"/>
          </p:cNvGraphicFramePr>
          <p:nvPr/>
        </p:nvGraphicFramePr>
        <p:xfrm>
          <a:off x="885820" y="53776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/10 )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9" name="صورة 8">
            <a:extLst>
              <a:ext uri="{FF2B5EF4-FFF2-40B4-BE49-F238E27FC236}">
                <a16:creationId xmlns:a16="http://schemas.microsoft.com/office/drawing/2014/main" id="{9B80C171-E2D1-A5A6-A83D-E79ACE09CF72}"/>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0" name="clock">
            <a:extLst>
              <a:ext uri="{FF2B5EF4-FFF2-40B4-BE49-F238E27FC236}">
                <a16:creationId xmlns:a16="http://schemas.microsoft.com/office/drawing/2014/main" id="{6F8DD138-78B3-B5FA-8572-E2DFC4B5B2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60733">
            <a:off x="6017456" y="448935"/>
            <a:ext cx="904683" cy="1008323"/>
          </a:xfrm>
          <a:prstGeom prst="rect">
            <a:avLst/>
          </a:prstGeom>
        </p:spPr>
      </p:pic>
      <p:pic>
        <p:nvPicPr>
          <p:cNvPr id="11" name="صورة 11">
            <a:extLst>
              <a:ext uri="{FF2B5EF4-FFF2-40B4-BE49-F238E27FC236}">
                <a16:creationId xmlns:a16="http://schemas.microsoft.com/office/drawing/2014/main" id="{12C90281-ADAF-BDB6-01A4-847FBA522D09}"/>
              </a:ext>
            </a:extLst>
          </p:cNvPr>
          <p:cNvPicPr>
            <a:picLocks noChangeAspect="1" noChangeArrowheads="1"/>
          </p:cNvPicPr>
          <p:nvPr/>
        </p:nvPicPr>
        <p:blipFill>
          <a:blip r:embed="rId6"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18947" y="456734"/>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590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1"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شكل بيضاوي 6"/>
          <p:cNvSpPr/>
          <p:nvPr/>
        </p:nvSpPr>
        <p:spPr>
          <a:xfrm>
            <a:off x="6544225" y="4146316"/>
            <a:ext cx="2557357" cy="800736"/>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35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pic>
        <p:nvPicPr>
          <p:cNvPr id="5" name="صورة 4">
            <a:extLst>
              <a:ext uri="{FF2B5EF4-FFF2-40B4-BE49-F238E27FC236}">
                <a16:creationId xmlns:a16="http://schemas.microsoft.com/office/drawing/2014/main" id="{6665AB4C-6E9B-5E49-3879-DE234E7CB32D}"/>
              </a:ext>
            </a:extLst>
          </p:cNvPr>
          <p:cNvPicPr>
            <a:picLocks noChangeAspect="1"/>
          </p:cNvPicPr>
          <p:nvPr/>
        </p:nvPicPr>
        <p:blipFill>
          <a:blip r:embed="rId2"/>
          <a:stretch>
            <a:fillRect/>
          </a:stretch>
        </p:blipFill>
        <p:spPr>
          <a:xfrm>
            <a:off x="0" y="5693004"/>
            <a:ext cx="12192000" cy="1170432"/>
          </a:xfrm>
          <a:prstGeom prst="rect">
            <a:avLst/>
          </a:prstGeom>
        </p:spPr>
      </p:pic>
      <p:graphicFrame>
        <p:nvGraphicFramePr>
          <p:cNvPr id="6" name="جدول 5">
            <a:extLst>
              <a:ext uri="{FF2B5EF4-FFF2-40B4-BE49-F238E27FC236}">
                <a16:creationId xmlns:a16="http://schemas.microsoft.com/office/drawing/2014/main" id="{A3D8B1B8-B60A-ADF0-A2D0-52589FA9A22E}"/>
              </a:ext>
            </a:extLst>
          </p:cNvPr>
          <p:cNvGraphicFramePr>
            <a:graphicFrameLocks noGrp="1"/>
          </p:cNvGraphicFramePr>
          <p:nvPr/>
        </p:nvGraphicFramePr>
        <p:xfrm>
          <a:off x="981513" y="368595"/>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/11 )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9" name="صورة 8">
            <a:extLst>
              <a:ext uri="{FF2B5EF4-FFF2-40B4-BE49-F238E27FC236}">
                <a16:creationId xmlns:a16="http://schemas.microsoft.com/office/drawing/2014/main" id="{9B80C171-E2D1-A5A6-A83D-E79ACE09CF72}"/>
              </a:ext>
            </a:extLst>
          </p:cNvPr>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974315" y="506110"/>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0" name="clock">
            <a:extLst>
              <a:ext uri="{FF2B5EF4-FFF2-40B4-BE49-F238E27FC236}">
                <a16:creationId xmlns:a16="http://schemas.microsoft.com/office/drawing/2014/main" id="{6F8DD138-78B3-B5FA-8572-E2DFC4B5B2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091884" y="327701"/>
            <a:ext cx="904683" cy="1008323"/>
          </a:xfrm>
          <a:prstGeom prst="rect">
            <a:avLst/>
          </a:prstGeom>
        </p:spPr>
      </p:pic>
      <p:grpSp>
        <p:nvGrpSpPr>
          <p:cNvPr id="2" name="Group 45">
            <a:extLst>
              <a:ext uri="{FF2B5EF4-FFF2-40B4-BE49-F238E27FC236}">
                <a16:creationId xmlns:a16="http://schemas.microsoft.com/office/drawing/2014/main" id="{285CCFB0-55EA-6B76-4F53-2E6AF5E3A4E8}"/>
              </a:ext>
            </a:extLst>
          </p:cNvPr>
          <p:cNvGrpSpPr/>
          <p:nvPr/>
        </p:nvGrpSpPr>
        <p:grpSpPr>
          <a:xfrm>
            <a:off x="2850444" y="2301407"/>
            <a:ext cx="7238705" cy="1126303"/>
            <a:chOff x="2743200" y="4495800"/>
            <a:chExt cx="4724400" cy="1195572"/>
          </a:xfrm>
        </p:grpSpPr>
        <p:grpSp>
          <p:nvGrpSpPr>
            <p:cNvPr id="12" name="Group 10">
              <a:extLst>
                <a:ext uri="{FF2B5EF4-FFF2-40B4-BE49-F238E27FC236}">
                  <a16:creationId xmlns:a16="http://schemas.microsoft.com/office/drawing/2014/main" id="{90BFFBF5-A856-DE6D-C1B9-33B9CF9EA734}"/>
                </a:ext>
              </a:extLst>
            </p:cNvPr>
            <p:cNvGrpSpPr/>
            <p:nvPr/>
          </p:nvGrpSpPr>
          <p:grpSpPr>
            <a:xfrm>
              <a:off x="2743200" y="4495800"/>
              <a:ext cx="4724400" cy="620740"/>
              <a:chOff x="2743200" y="1792069"/>
              <a:chExt cx="4724400" cy="620740"/>
            </a:xfrm>
          </p:grpSpPr>
          <p:sp>
            <p:nvSpPr>
              <p:cNvPr id="15" name="TextBox 7">
                <a:extLst>
                  <a:ext uri="{FF2B5EF4-FFF2-40B4-BE49-F238E27FC236}">
                    <a16:creationId xmlns:a16="http://schemas.microsoft.com/office/drawing/2014/main" id="{E1D6D1E1-9C35-4AA1-8EC0-8D954D526C31}"/>
                  </a:ext>
                </a:extLst>
              </p:cNvPr>
              <p:cNvSpPr txBox="1"/>
              <p:nvPr/>
            </p:nvSpPr>
            <p:spPr>
              <a:xfrm>
                <a:off x="5105400" y="1792069"/>
                <a:ext cx="2362200" cy="620740"/>
              </a:xfrm>
              <a:prstGeom prst="rect">
                <a:avLst/>
              </a:prstGeom>
              <a:noFill/>
              <a:ln w="25400">
                <a:solidFill>
                  <a:srgbClr val="FFFF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sym typeface="Wingdings"/>
                  </a:rPr>
                  <a:t>القيمة الأولى</a:t>
                </a:r>
              </a:p>
            </p:txBody>
          </p:sp>
          <p:sp>
            <p:nvSpPr>
              <p:cNvPr id="16" name="TextBox 8">
                <a:extLst>
                  <a:ext uri="{FF2B5EF4-FFF2-40B4-BE49-F238E27FC236}">
                    <a16:creationId xmlns:a16="http://schemas.microsoft.com/office/drawing/2014/main" id="{39C990D0-6E81-2516-CDDF-420A3DE9F71A}"/>
                  </a:ext>
                </a:extLst>
              </p:cNvPr>
              <p:cNvSpPr txBox="1"/>
              <p:nvPr/>
            </p:nvSpPr>
            <p:spPr>
              <a:xfrm>
                <a:off x="2743200" y="1792069"/>
                <a:ext cx="2362200" cy="620739"/>
              </a:xfrm>
              <a:prstGeom prst="rect">
                <a:avLst/>
              </a:prstGeom>
              <a:noFill/>
              <a:ln w="25400">
                <a:solidFill>
                  <a:srgbClr val="FFFF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sym typeface="Wingdings"/>
                  </a:rPr>
                  <a:t>القيمة الثانية</a:t>
                </a:r>
              </a:p>
            </p:txBody>
          </p:sp>
        </p:grpSp>
        <p:sp>
          <p:nvSpPr>
            <p:cNvPr id="13" name="TextBox 13">
              <a:extLst>
                <a:ext uri="{FF2B5EF4-FFF2-40B4-BE49-F238E27FC236}">
                  <a16:creationId xmlns:a16="http://schemas.microsoft.com/office/drawing/2014/main" id="{46189B7F-845F-8A55-6171-5ADF29016FC0}"/>
                </a:ext>
              </a:extLst>
            </p:cNvPr>
            <p:cNvSpPr txBox="1"/>
            <p:nvPr/>
          </p:nvSpPr>
          <p:spPr>
            <a:xfrm>
              <a:off x="5105400" y="5052710"/>
              <a:ext cx="2362200" cy="620739"/>
            </a:xfrm>
            <a:prstGeom prst="rect">
              <a:avLst/>
            </a:prstGeom>
            <a:noFill/>
            <a:ln w="25400">
              <a:solidFill>
                <a:srgbClr val="FFFF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متوسط 5 أعداد متتالية</a:t>
              </a:r>
            </a:p>
          </p:txBody>
        </p:sp>
        <p:sp>
          <p:nvSpPr>
            <p:cNvPr id="14" name="TextBox 14">
              <a:extLst>
                <a:ext uri="{FF2B5EF4-FFF2-40B4-BE49-F238E27FC236}">
                  <a16:creationId xmlns:a16="http://schemas.microsoft.com/office/drawing/2014/main" id="{04A394FF-4EFD-ECB3-A6E8-871C953E2EC8}"/>
                </a:ext>
              </a:extLst>
            </p:cNvPr>
            <p:cNvSpPr txBox="1"/>
            <p:nvPr/>
          </p:nvSpPr>
          <p:spPr>
            <a:xfrm>
              <a:off x="2743200" y="5070633"/>
              <a:ext cx="2362200" cy="620739"/>
            </a:xfrm>
            <a:prstGeom prst="rect">
              <a:avLst/>
            </a:prstGeom>
            <a:noFill/>
            <a:ln w="25400">
              <a:solidFill>
                <a:srgbClr val="FFFF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العدد الثالث من هذه الأعداد</a:t>
              </a:r>
            </a:p>
          </p:txBody>
        </p:sp>
      </p:grpSp>
      <p:sp>
        <p:nvSpPr>
          <p:cNvPr id="17" name="Rectangle 32">
            <a:extLst>
              <a:ext uri="{FF2B5EF4-FFF2-40B4-BE49-F238E27FC236}">
                <a16:creationId xmlns:a16="http://schemas.microsoft.com/office/drawing/2014/main" id="{C0EA0A74-6CE1-846D-0BE0-7475A88089EE}"/>
              </a:ext>
            </a:extLst>
          </p:cNvPr>
          <p:cNvSpPr/>
          <p:nvPr/>
        </p:nvSpPr>
        <p:spPr>
          <a:xfrm>
            <a:off x="2850444" y="3430290"/>
            <a:ext cx="7238705" cy="1855781"/>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Traditional Arabic" pitchFamily="2" charset="-78"/>
              </a:rPr>
              <a:t>  أ        القيمة الأولى أكبر من الثانية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Traditional Arabic" pitchFamily="2" charset="-78"/>
              </a:rPr>
              <a:t> ب         القيمة الثانية أكبر من الأولى</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Traditional Arabic" pitchFamily="2" charset="-78"/>
              </a:rPr>
              <a:t> ج         القيمتان متساويتان</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Traditional Arabic" pitchFamily="2" charset="-78"/>
              </a:rPr>
              <a:t>  د         المعطيات غير كافية</a:t>
            </a:r>
          </a:p>
        </p:txBody>
      </p:sp>
      <p:sp>
        <p:nvSpPr>
          <p:cNvPr id="18" name="مربع نص 17">
            <a:extLst>
              <a:ext uri="{FF2B5EF4-FFF2-40B4-BE49-F238E27FC236}">
                <a16:creationId xmlns:a16="http://schemas.microsoft.com/office/drawing/2014/main" id="{0AC1A8E5-F8C6-D8C6-9429-3A0774E562BD}"/>
              </a:ext>
            </a:extLst>
          </p:cNvPr>
          <p:cNvSpPr txBox="1"/>
          <p:nvPr/>
        </p:nvSpPr>
        <p:spPr>
          <a:xfrm>
            <a:off x="7812160" y="1532818"/>
            <a:ext cx="1966177" cy="646331"/>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rPr>
              <a:t>قارني بين:</a:t>
            </a:r>
          </a:p>
        </p:txBody>
      </p:sp>
      <p:pic>
        <p:nvPicPr>
          <p:cNvPr id="19" name="صورة 25">
            <a:extLst>
              <a:ext uri="{FF2B5EF4-FFF2-40B4-BE49-F238E27FC236}">
                <a16:creationId xmlns:a16="http://schemas.microsoft.com/office/drawing/2014/main" id="{CC006C87-011D-EE75-7786-98E2CDCDE8B5}"/>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16542" y="524876"/>
            <a:ext cx="690517" cy="592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923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1"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شكل بيضاوي 6"/>
          <p:cNvSpPr/>
          <p:nvPr/>
        </p:nvSpPr>
        <p:spPr>
          <a:xfrm>
            <a:off x="2814028" y="3713805"/>
            <a:ext cx="1534743" cy="800736"/>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35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8" name="عنوان 1"/>
          <p:cNvSpPr txBox="1">
            <a:spLocks/>
          </p:cNvSpPr>
          <p:nvPr/>
        </p:nvSpPr>
        <p:spPr>
          <a:xfrm>
            <a:off x="1713723" y="1730400"/>
            <a:ext cx="9592456" cy="2727810"/>
          </a:xfrm>
          <a:prstGeom prst="rect">
            <a:avLst/>
          </a:prstGeom>
        </p:spPr>
        <p:txBody>
          <a:bodyP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إذا كان المنوال ل 6 أعداد هو 9 وكان  8 ، 8 ، س من بين هذه الأعداد</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التي مجموعها 62 فإن س تساوي:</a:t>
            </a: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b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أ) 6               ب) 7             ج) 10              د) 19</a:t>
            </a:r>
          </a:p>
          <a:p>
            <a:pPr marL="0" marR="0" lvl="0" indent="0" algn="r" defTabSz="914400" rtl="1" eaLnBrk="1" fontAlgn="auto" latinLnBrk="0" hangingPunct="1">
              <a:lnSpc>
                <a:spcPct val="100000"/>
              </a:lnSpc>
              <a:spcBef>
                <a:spcPct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br>
            <a:endPar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p:txBody>
      </p:sp>
      <p:pic>
        <p:nvPicPr>
          <p:cNvPr id="5" name="صورة 4">
            <a:extLst>
              <a:ext uri="{FF2B5EF4-FFF2-40B4-BE49-F238E27FC236}">
                <a16:creationId xmlns:a16="http://schemas.microsoft.com/office/drawing/2014/main" id="{6665AB4C-6E9B-5E49-3879-DE234E7CB32D}"/>
              </a:ext>
            </a:extLst>
          </p:cNvPr>
          <p:cNvPicPr>
            <a:picLocks noChangeAspect="1"/>
          </p:cNvPicPr>
          <p:nvPr/>
        </p:nvPicPr>
        <p:blipFill>
          <a:blip r:embed="rId2"/>
          <a:stretch>
            <a:fillRect/>
          </a:stretch>
        </p:blipFill>
        <p:spPr>
          <a:xfrm>
            <a:off x="0" y="5693004"/>
            <a:ext cx="12192000" cy="1170432"/>
          </a:xfrm>
          <a:prstGeom prst="rect">
            <a:avLst/>
          </a:prstGeom>
        </p:spPr>
      </p:pic>
      <p:graphicFrame>
        <p:nvGraphicFramePr>
          <p:cNvPr id="6" name="جدول 5">
            <a:extLst>
              <a:ext uri="{FF2B5EF4-FFF2-40B4-BE49-F238E27FC236}">
                <a16:creationId xmlns:a16="http://schemas.microsoft.com/office/drawing/2014/main" id="{A3D8B1B8-B60A-ADF0-A2D0-52589FA9A22E}"/>
              </a:ext>
            </a:extLst>
          </p:cNvPr>
          <p:cNvGraphicFramePr>
            <a:graphicFrameLocks noGrp="1"/>
          </p:cNvGraphicFramePr>
          <p:nvPr/>
        </p:nvGraphicFramePr>
        <p:xfrm>
          <a:off x="885820" y="53776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/12 )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9" name="صورة 8">
            <a:extLst>
              <a:ext uri="{FF2B5EF4-FFF2-40B4-BE49-F238E27FC236}">
                <a16:creationId xmlns:a16="http://schemas.microsoft.com/office/drawing/2014/main" id="{9B80C171-E2D1-A5A6-A83D-E79ACE09CF72}"/>
              </a:ext>
            </a:extLst>
          </p:cNvPr>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0" name="clock">
            <a:extLst>
              <a:ext uri="{FF2B5EF4-FFF2-40B4-BE49-F238E27FC236}">
                <a16:creationId xmlns:a16="http://schemas.microsoft.com/office/drawing/2014/main" id="{6F8DD138-78B3-B5FA-8572-E2DFC4B5B2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017456" y="448935"/>
            <a:ext cx="904683" cy="1008323"/>
          </a:xfrm>
          <a:prstGeom prst="rect">
            <a:avLst/>
          </a:prstGeom>
        </p:spPr>
      </p:pic>
      <p:pic>
        <p:nvPicPr>
          <p:cNvPr id="11" name="صورة 11">
            <a:extLst>
              <a:ext uri="{FF2B5EF4-FFF2-40B4-BE49-F238E27FC236}">
                <a16:creationId xmlns:a16="http://schemas.microsoft.com/office/drawing/2014/main" id="{12C90281-ADAF-BDB6-01A4-847FBA522D09}"/>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18947" y="456734"/>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94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1"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شكل بيضاوي 6"/>
          <p:cNvSpPr/>
          <p:nvPr/>
        </p:nvSpPr>
        <p:spPr>
          <a:xfrm>
            <a:off x="8690515" y="3028632"/>
            <a:ext cx="2307320" cy="800736"/>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35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8" name="عنوان 1"/>
          <p:cNvSpPr txBox="1">
            <a:spLocks/>
          </p:cNvSpPr>
          <p:nvPr/>
        </p:nvSpPr>
        <p:spPr>
          <a:xfrm>
            <a:off x="1405379" y="1597993"/>
            <a:ext cx="9592456" cy="3160577"/>
          </a:xfrm>
          <a:prstGeom prst="rect">
            <a:avLst/>
          </a:prstGeom>
        </p:spPr>
        <p:txBody>
          <a:bodyP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مدى أعمار 5 أشخاص هو 15 فكم يكون عمر الأول و الأخير؟</a:t>
            </a: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b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أ) 12 ، 27               ب) 25 ، 42         </a:t>
            </a:r>
          </a:p>
          <a:p>
            <a:pPr marL="0" marR="0" lvl="0" indent="0" algn="r" defTabSz="914400" rtl="1" eaLnBrk="1" fontAlgn="auto" latinLnBrk="0" hangingPunct="1">
              <a:lnSpc>
                <a:spcPct val="100000"/>
              </a:lnSpc>
              <a:spcBef>
                <a:spcPct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ج) 22 ، 64              د) 35 ، 60</a:t>
            </a:r>
          </a:p>
          <a:p>
            <a:pPr marL="0" marR="0" lvl="0" indent="0" algn="r" defTabSz="914400" rtl="1" eaLnBrk="1" fontAlgn="auto" latinLnBrk="0" hangingPunct="1">
              <a:lnSpc>
                <a:spcPct val="100000"/>
              </a:lnSpc>
              <a:spcBef>
                <a:spcPct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br>
            <a:endPar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p:txBody>
      </p:sp>
      <p:pic>
        <p:nvPicPr>
          <p:cNvPr id="5" name="صورة 4">
            <a:extLst>
              <a:ext uri="{FF2B5EF4-FFF2-40B4-BE49-F238E27FC236}">
                <a16:creationId xmlns:a16="http://schemas.microsoft.com/office/drawing/2014/main" id="{6665AB4C-6E9B-5E49-3879-DE234E7CB32D}"/>
              </a:ext>
            </a:extLst>
          </p:cNvPr>
          <p:cNvPicPr>
            <a:picLocks noChangeAspect="1"/>
          </p:cNvPicPr>
          <p:nvPr/>
        </p:nvPicPr>
        <p:blipFill>
          <a:blip r:embed="rId2"/>
          <a:stretch>
            <a:fillRect/>
          </a:stretch>
        </p:blipFill>
        <p:spPr>
          <a:xfrm>
            <a:off x="0" y="5693004"/>
            <a:ext cx="12192000" cy="1170432"/>
          </a:xfrm>
          <a:prstGeom prst="rect">
            <a:avLst/>
          </a:prstGeom>
        </p:spPr>
      </p:pic>
      <p:graphicFrame>
        <p:nvGraphicFramePr>
          <p:cNvPr id="6" name="جدول 5">
            <a:extLst>
              <a:ext uri="{FF2B5EF4-FFF2-40B4-BE49-F238E27FC236}">
                <a16:creationId xmlns:a16="http://schemas.microsoft.com/office/drawing/2014/main" id="{A3D8B1B8-B60A-ADF0-A2D0-52589FA9A22E}"/>
              </a:ext>
            </a:extLst>
          </p:cNvPr>
          <p:cNvGraphicFramePr>
            <a:graphicFrameLocks noGrp="1"/>
          </p:cNvGraphicFramePr>
          <p:nvPr/>
        </p:nvGraphicFramePr>
        <p:xfrm>
          <a:off x="885820" y="53776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/13 )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9" name="صورة 8">
            <a:extLst>
              <a:ext uri="{FF2B5EF4-FFF2-40B4-BE49-F238E27FC236}">
                <a16:creationId xmlns:a16="http://schemas.microsoft.com/office/drawing/2014/main" id="{9B80C171-E2D1-A5A6-A83D-E79ACE09CF72}"/>
              </a:ext>
            </a:extLst>
          </p:cNvPr>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0" name="clock">
            <a:extLst>
              <a:ext uri="{FF2B5EF4-FFF2-40B4-BE49-F238E27FC236}">
                <a16:creationId xmlns:a16="http://schemas.microsoft.com/office/drawing/2014/main" id="{6F8DD138-78B3-B5FA-8572-E2DFC4B5B2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017456" y="448935"/>
            <a:ext cx="904683" cy="1008323"/>
          </a:xfrm>
          <a:prstGeom prst="rect">
            <a:avLst/>
          </a:prstGeom>
        </p:spPr>
      </p:pic>
      <p:pic>
        <p:nvPicPr>
          <p:cNvPr id="11" name="صورة 11">
            <a:extLst>
              <a:ext uri="{FF2B5EF4-FFF2-40B4-BE49-F238E27FC236}">
                <a16:creationId xmlns:a16="http://schemas.microsoft.com/office/drawing/2014/main" id="{12C90281-ADAF-BDB6-01A4-847FBA522D09}"/>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18947" y="456734"/>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12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1"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شكل بيضاوي 6"/>
          <p:cNvSpPr/>
          <p:nvPr/>
        </p:nvSpPr>
        <p:spPr>
          <a:xfrm>
            <a:off x="4561256" y="4640340"/>
            <a:ext cx="1534743" cy="800736"/>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35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8" name="عنوان 1"/>
          <p:cNvSpPr txBox="1">
            <a:spLocks/>
          </p:cNvSpPr>
          <p:nvPr/>
        </p:nvSpPr>
        <p:spPr>
          <a:xfrm>
            <a:off x="1416617" y="2713267"/>
            <a:ext cx="9592456" cy="2727810"/>
          </a:xfrm>
          <a:prstGeom prst="rect">
            <a:avLst/>
          </a:prstGeom>
        </p:spPr>
        <p:txBody>
          <a:bodyP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سحبت كرة من صندوق مرقمه من 1 إلى 20 فما نسبة </a:t>
            </a:r>
            <a:r>
              <a:rPr kumimoji="0" lang="ar-SA" sz="3200" b="1" i="0" u="none" strike="noStrike" kern="1200" cap="none" spc="0" normalizeH="0" baseline="0" noProof="0" dirty="0" err="1">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إحتمال</a:t>
            </a: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أن يكون الظاهر عدد فردي؟</a:t>
            </a: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b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أ) 30</a:t>
            </a: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ZA-MATH2" pitchFamily="2" charset="-78"/>
              </a:rPr>
              <a:t>٪                                                    </a:t>
            </a: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ب) 40</a:t>
            </a: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ZA-MATH2" pitchFamily="2" charset="-78"/>
              </a:rPr>
              <a:t>٪</a:t>
            </a: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ج) 50</a:t>
            </a: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ZA-MATH2" pitchFamily="2" charset="-78"/>
              </a:rPr>
              <a:t>٪</a:t>
            </a: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د) 60</a:t>
            </a: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ZA-MATH2" pitchFamily="2" charset="-78"/>
              </a:rPr>
              <a:t>٪ </a:t>
            </a:r>
            <a:endPar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a:p>
            <a:pPr marL="0" marR="0" lvl="0" indent="0" algn="r" defTabSz="914400" rtl="1" eaLnBrk="1" fontAlgn="auto" latinLnBrk="0" hangingPunct="1">
              <a:lnSpc>
                <a:spcPct val="100000"/>
              </a:lnSpc>
              <a:spcBef>
                <a:spcPct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br>
            <a:endPar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p:txBody>
      </p:sp>
      <p:pic>
        <p:nvPicPr>
          <p:cNvPr id="5" name="صورة 4">
            <a:extLst>
              <a:ext uri="{FF2B5EF4-FFF2-40B4-BE49-F238E27FC236}">
                <a16:creationId xmlns:a16="http://schemas.microsoft.com/office/drawing/2014/main" id="{6665AB4C-6E9B-5E49-3879-DE234E7CB32D}"/>
              </a:ext>
            </a:extLst>
          </p:cNvPr>
          <p:cNvPicPr>
            <a:picLocks noChangeAspect="1"/>
          </p:cNvPicPr>
          <p:nvPr/>
        </p:nvPicPr>
        <p:blipFill>
          <a:blip r:embed="rId2"/>
          <a:stretch>
            <a:fillRect/>
          </a:stretch>
        </p:blipFill>
        <p:spPr>
          <a:xfrm>
            <a:off x="0" y="5746167"/>
            <a:ext cx="12192000" cy="1170432"/>
          </a:xfrm>
          <a:prstGeom prst="rect">
            <a:avLst/>
          </a:prstGeom>
        </p:spPr>
      </p:pic>
      <p:graphicFrame>
        <p:nvGraphicFramePr>
          <p:cNvPr id="6" name="جدول 5">
            <a:extLst>
              <a:ext uri="{FF2B5EF4-FFF2-40B4-BE49-F238E27FC236}">
                <a16:creationId xmlns:a16="http://schemas.microsoft.com/office/drawing/2014/main" id="{A3D8B1B8-B60A-ADF0-A2D0-52589FA9A22E}"/>
              </a:ext>
            </a:extLst>
          </p:cNvPr>
          <p:cNvGraphicFramePr>
            <a:graphicFrameLocks noGrp="1"/>
          </p:cNvGraphicFramePr>
          <p:nvPr>
            <p:extLst>
              <p:ext uri="{D42A27DB-BD31-4B8C-83A1-F6EECF244321}">
                <p14:modId xmlns:p14="http://schemas.microsoft.com/office/powerpoint/2010/main" val="3592382285"/>
              </p:ext>
            </p:extLst>
          </p:nvPr>
        </p:nvGraphicFramePr>
        <p:xfrm>
          <a:off x="885820" y="53776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/14 )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9" name="صورة 8">
            <a:extLst>
              <a:ext uri="{FF2B5EF4-FFF2-40B4-BE49-F238E27FC236}">
                <a16:creationId xmlns:a16="http://schemas.microsoft.com/office/drawing/2014/main" id="{9B80C171-E2D1-A5A6-A83D-E79ACE09CF72}"/>
              </a:ext>
            </a:extLst>
          </p:cNvPr>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0" name="clock">
            <a:extLst>
              <a:ext uri="{FF2B5EF4-FFF2-40B4-BE49-F238E27FC236}">
                <a16:creationId xmlns:a16="http://schemas.microsoft.com/office/drawing/2014/main" id="{6F8DD138-78B3-B5FA-8572-E2DFC4B5B2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017456" y="448935"/>
            <a:ext cx="904683" cy="1008323"/>
          </a:xfrm>
          <a:prstGeom prst="rect">
            <a:avLst/>
          </a:prstGeom>
        </p:spPr>
      </p:pic>
      <p:pic>
        <p:nvPicPr>
          <p:cNvPr id="11" name="صورة 11">
            <a:extLst>
              <a:ext uri="{FF2B5EF4-FFF2-40B4-BE49-F238E27FC236}">
                <a16:creationId xmlns:a16="http://schemas.microsoft.com/office/drawing/2014/main" id="{12C90281-ADAF-BDB6-01A4-847FBA522D09}"/>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18947" y="456734"/>
            <a:ext cx="1204872" cy="1018404"/>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مجموعة 15">
            <a:extLst>
              <a:ext uri="{FF2B5EF4-FFF2-40B4-BE49-F238E27FC236}">
                <a16:creationId xmlns:a16="http://schemas.microsoft.com/office/drawing/2014/main" id="{7B031C8C-208E-1B27-1E58-1BAF2E5CD6DD}"/>
              </a:ext>
            </a:extLst>
          </p:cNvPr>
          <p:cNvGrpSpPr/>
          <p:nvPr/>
        </p:nvGrpSpPr>
        <p:grpSpPr>
          <a:xfrm>
            <a:off x="3918947" y="1861585"/>
            <a:ext cx="4335649" cy="1015663"/>
            <a:chOff x="2392326" y="1854177"/>
            <a:chExt cx="4335649" cy="1015663"/>
          </a:xfrm>
        </p:grpSpPr>
        <p:sp>
          <p:nvSpPr>
            <p:cNvPr id="2" name="مربع نص 1">
              <a:extLst>
                <a:ext uri="{FF2B5EF4-FFF2-40B4-BE49-F238E27FC236}">
                  <a16:creationId xmlns:a16="http://schemas.microsoft.com/office/drawing/2014/main" id="{C254E807-0182-1B47-94FD-68DECFF3A231}"/>
                </a:ext>
              </a:extLst>
            </p:cNvPr>
            <p:cNvSpPr txBox="1"/>
            <p:nvPr/>
          </p:nvSpPr>
          <p:spPr>
            <a:xfrm>
              <a:off x="2392326" y="1854177"/>
              <a:ext cx="4083426" cy="1015663"/>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عدد النواتج في الحادثة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العدد الكلي للنواتج</a:t>
              </a:r>
            </a:p>
          </p:txBody>
        </p:sp>
        <p:cxnSp>
          <p:nvCxnSpPr>
            <p:cNvPr id="12" name="رابط مستقيم 11">
              <a:extLst>
                <a:ext uri="{FF2B5EF4-FFF2-40B4-BE49-F238E27FC236}">
                  <a16:creationId xmlns:a16="http://schemas.microsoft.com/office/drawing/2014/main" id="{36D242A3-C691-0788-F0FD-9B671795227C}"/>
                </a:ext>
              </a:extLst>
            </p:cNvPr>
            <p:cNvCxnSpPr>
              <a:cxnSpLocks/>
            </p:cNvCxnSpPr>
            <p:nvPr/>
          </p:nvCxnSpPr>
          <p:spPr>
            <a:xfrm flipH="1">
              <a:off x="2852376" y="2332028"/>
              <a:ext cx="1963711" cy="0"/>
            </a:xfrm>
            <a:prstGeom prst="line">
              <a:avLst/>
            </a:prstGeom>
            <a:ln w="31750"/>
          </p:spPr>
          <p:style>
            <a:lnRef idx="1">
              <a:schemeClr val="dk1"/>
            </a:lnRef>
            <a:fillRef idx="0">
              <a:schemeClr val="dk1"/>
            </a:fillRef>
            <a:effectRef idx="0">
              <a:schemeClr val="dk1"/>
            </a:effectRef>
            <a:fontRef idx="minor">
              <a:schemeClr val="tx1"/>
            </a:fontRef>
          </p:style>
        </p:cxnSp>
        <p:sp>
          <p:nvSpPr>
            <p:cNvPr id="15" name="مربع نص 14">
              <a:extLst>
                <a:ext uri="{FF2B5EF4-FFF2-40B4-BE49-F238E27FC236}">
                  <a16:creationId xmlns:a16="http://schemas.microsoft.com/office/drawing/2014/main" id="{89C1D46C-EDA1-35B2-28CB-2DC192D5F011}"/>
                </a:ext>
              </a:extLst>
            </p:cNvPr>
            <p:cNvSpPr txBox="1"/>
            <p:nvPr/>
          </p:nvSpPr>
          <p:spPr>
            <a:xfrm>
              <a:off x="4302177" y="2068259"/>
              <a:ext cx="2425798" cy="461665"/>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err="1">
                  <a:ln>
                    <a:noFill/>
                  </a:ln>
                  <a:solidFill>
                    <a:srgbClr val="C00000"/>
                  </a:solidFill>
                  <a:effectLst/>
                  <a:uLnTx/>
                  <a:uFillTx/>
                  <a:latin typeface="Calibri" panose="020F0502020204030204"/>
                  <a:ea typeface="+mn-ea"/>
                  <a:cs typeface="Arial" panose="020B0604020202020204" pitchFamily="34" charset="0"/>
                </a:rPr>
                <a:t>إحتمال</a:t>
              </a:r>
              <a:r>
                <a:rPr kumimoji="0" lang="ar-SA" sz="24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(حادثة)=</a:t>
              </a:r>
            </a:p>
          </p:txBody>
        </p:sp>
      </p:grpSp>
    </p:spTree>
    <p:extLst>
      <p:ext uri="{BB962C8B-B14F-4D97-AF65-F5344CB8AC3E}">
        <p14:creationId xmlns:p14="http://schemas.microsoft.com/office/powerpoint/2010/main" val="1897072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1"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شكل بيضاوي 6"/>
          <p:cNvSpPr/>
          <p:nvPr/>
        </p:nvSpPr>
        <p:spPr>
          <a:xfrm>
            <a:off x="2814028" y="4018557"/>
            <a:ext cx="1534743" cy="800736"/>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35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8" name="عنوان 1"/>
          <p:cNvSpPr txBox="1">
            <a:spLocks/>
          </p:cNvSpPr>
          <p:nvPr/>
        </p:nvSpPr>
        <p:spPr>
          <a:xfrm>
            <a:off x="1299771" y="2091483"/>
            <a:ext cx="9592456" cy="2727810"/>
          </a:xfrm>
          <a:prstGeom prst="rect">
            <a:avLst/>
          </a:prstGeom>
        </p:spPr>
        <p:txBody>
          <a:bodyP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Calibri Light" panose="020F0302020204030204"/>
                <a:ea typeface="+mj-ea"/>
                <a:cs typeface="Akhbar MT" pitchFamily="2" charset="-78"/>
              </a:rPr>
            </a:b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بكم طريقة يمكن تكوين رقم سري مكون من ثلاثة خانات باستخدام الأرقام ( 3 ، 5 ، 7 ) ومسموح تكرار الرقم؟</a:t>
            </a: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b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أ) 6</a:t>
            </a: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ZA-MATH2" pitchFamily="2" charset="-78"/>
              </a:rPr>
              <a:t>                                                    </a:t>
            </a:r>
            <a:r>
              <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t> ب) 9             ج) 10              د) 27</a:t>
            </a:r>
          </a:p>
          <a:p>
            <a:pPr marL="0" marR="0" lvl="0" indent="0" algn="r" defTabSz="914400" rtl="1" eaLnBrk="1" fontAlgn="auto" latinLnBrk="0" hangingPunct="1">
              <a:lnSpc>
                <a:spcPct val="100000"/>
              </a:lnSpc>
              <a:spcBef>
                <a:spcPct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a:p>
            <a:pPr marL="0" marR="0" lvl="0" indent="0" algn="r" defTabSz="914400" rtl="1" eaLnBrk="1" fontAlgn="auto" latinLnBrk="0" hangingPunct="1">
              <a:lnSpc>
                <a:spcPct val="100000"/>
              </a:lnSpc>
              <a:spcBef>
                <a:spcPct val="0"/>
              </a:spcBef>
              <a:spcAft>
                <a:spcPts val="0"/>
              </a:spcAft>
              <a:buClrTx/>
              <a:buSzTx/>
              <a:buFontTx/>
              <a:buNone/>
              <a:tabLst/>
              <a:defRPr/>
            </a:pPr>
            <a:br>
              <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rPr>
            </a:br>
            <a:endParaRPr kumimoji="0" lang="ar-SA" sz="4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Light" panose="020F0302020204030204"/>
              <a:ea typeface="+mj-ea"/>
              <a:cs typeface="Arial" panose="020B0604020202020204" pitchFamily="34" charset="0"/>
            </a:endParaRPr>
          </a:p>
        </p:txBody>
      </p:sp>
      <p:pic>
        <p:nvPicPr>
          <p:cNvPr id="5" name="صورة 4">
            <a:extLst>
              <a:ext uri="{FF2B5EF4-FFF2-40B4-BE49-F238E27FC236}">
                <a16:creationId xmlns:a16="http://schemas.microsoft.com/office/drawing/2014/main" id="{6665AB4C-6E9B-5E49-3879-DE234E7CB32D}"/>
              </a:ext>
            </a:extLst>
          </p:cNvPr>
          <p:cNvPicPr>
            <a:picLocks noChangeAspect="1"/>
          </p:cNvPicPr>
          <p:nvPr/>
        </p:nvPicPr>
        <p:blipFill>
          <a:blip r:embed="rId2"/>
          <a:stretch>
            <a:fillRect/>
          </a:stretch>
        </p:blipFill>
        <p:spPr>
          <a:xfrm>
            <a:off x="0" y="5778065"/>
            <a:ext cx="12192000" cy="1170432"/>
          </a:xfrm>
          <a:prstGeom prst="rect">
            <a:avLst/>
          </a:prstGeom>
        </p:spPr>
      </p:pic>
      <p:graphicFrame>
        <p:nvGraphicFramePr>
          <p:cNvPr id="6" name="جدول 5">
            <a:extLst>
              <a:ext uri="{FF2B5EF4-FFF2-40B4-BE49-F238E27FC236}">
                <a16:creationId xmlns:a16="http://schemas.microsoft.com/office/drawing/2014/main" id="{A3D8B1B8-B60A-ADF0-A2D0-52589FA9A22E}"/>
              </a:ext>
            </a:extLst>
          </p:cNvPr>
          <p:cNvGraphicFramePr>
            <a:graphicFrameLocks noGrp="1"/>
          </p:cNvGraphicFramePr>
          <p:nvPr>
            <p:extLst>
              <p:ext uri="{D42A27DB-BD31-4B8C-83A1-F6EECF244321}">
                <p14:modId xmlns:p14="http://schemas.microsoft.com/office/powerpoint/2010/main" val="3144243845"/>
              </p:ext>
            </p:extLst>
          </p:nvPr>
        </p:nvGraphicFramePr>
        <p:xfrm>
          <a:off x="885820" y="53776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/15 )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9" name="صورة 8">
            <a:extLst>
              <a:ext uri="{FF2B5EF4-FFF2-40B4-BE49-F238E27FC236}">
                <a16:creationId xmlns:a16="http://schemas.microsoft.com/office/drawing/2014/main" id="{9B80C171-E2D1-A5A6-A83D-E79ACE09CF72}"/>
              </a:ext>
            </a:extLst>
          </p:cNvPr>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0" name="clock">
            <a:extLst>
              <a:ext uri="{FF2B5EF4-FFF2-40B4-BE49-F238E27FC236}">
                <a16:creationId xmlns:a16="http://schemas.microsoft.com/office/drawing/2014/main" id="{6F8DD138-78B3-B5FA-8572-E2DFC4B5B2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017456" y="448935"/>
            <a:ext cx="904683" cy="1008323"/>
          </a:xfrm>
          <a:prstGeom prst="rect">
            <a:avLst/>
          </a:prstGeom>
        </p:spPr>
      </p:pic>
      <p:pic>
        <p:nvPicPr>
          <p:cNvPr id="11" name="صورة 11">
            <a:extLst>
              <a:ext uri="{FF2B5EF4-FFF2-40B4-BE49-F238E27FC236}">
                <a16:creationId xmlns:a16="http://schemas.microsoft.com/office/drawing/2014/main" id="{12C90281-ADAF-BDB6-01A4-847FBA522D09}"/>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18947" y="445893"/>
            <a:ext cx="1204872" cy="1018404"/>
          </a:xfrm>
          <a:prstGeom prst="rect">
            <a:avLst/>
          </a:prstGeom>
          <a:noFill/>
          <a:extLst>
            <a:ext uri="{909E8E84-426E-40DD-AFC4-6F175D3DCCD1}">
              <a14:hiddenFill xmlns:a14="http://schemas.microsoft.com/office/drawing/2010/main">
                <a:solidFill>
                  <a:srgbClr val="FFFFFF"/>
                </a:solidFill>
              </a14:hiddenFill>
            </a:ext>
          </a:extLst>
        </p:spPr>
      </p:pic>
      <p:sp>
        <p:nvSpPr>
          <p:cNvPr id="15" name="مربع نص 14">
            <a:extLst>
              <a:ext uri="{FF2B5EF4-FFF2-40B4-BE49-F238E27FC236}">
                <a16:creationId xmlns:a16="http://schemas.microsoft.com/office/drawing/2014/main" id="{89C1D46C-EDA1-35B2-28CB-2DC192D5F011}"/>
              </a:ext>
            </a:extLst>
          </p:cNvPr>
          <p:cNvSpPr txBox="1"/>
          <p:nvPr/>
        </p:nvSpPr>
        <p:spPr>
          <a:xfrm>
            <a:off x="2454141" y="1938343"/>
            <a:ext cx="8031312" cy="461665"/>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مبدأ العد ( عدد طرق الاختيار)  = حاصل ضرب عدد طرق كل اختيار على حدى</a:t>
            </a:r>
          </a:p>
        </p:txBody>
      </p:sp>
    </p:spTree>
    <p:extLst>
      <p:ext uri="{BB962C8B-B14F-4D97-AF65-F5344CB8AC3E}">
        <p14:creationId xmlns:p14="http://schemas.microsoft.com/office/powerpoint/2010/main" val="64304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2475" y="1"/>
            <a:ext cx="4262009" cy="2602764"/>
            <a:chOff x="6867015" y="-1"/>
            <a:chExt cx="5324985" cy="3251912"/>
          </a:xfrm>
          <a:solidFill>
            <a:schemeClr val="accent5">
              <a:alpha val="5000"/>
            </a:schemeClr>
          </a:solidFill>
        </p:grpSpPr>
        <p:sp>
          <p:nvSpPr>
            <p:cNvPr id="14" name="Freeform: Shape 13">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0995" y="62352"/>
            <a:ext cx="6028697" cy="6795648"/>
            <a:chOff x="6160995" y="62352"/>
            <a:chExt cx="6028697" cy="6795648"/>
          </a:xfrm>
        </p:grpSpPr>
        <p:sp>
          <p:nvSpPr>
            <p:cNvPr id="20" name="Freeform: Shape 19">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صورة 2">
            <a:extLst>
              <a:ext uri="{FF2B5EF4-FFF2-40B4-BE49-F238E27FC236}">
                <a16:creationId xmlns:a16="http://schemas.microsoft.com/office/drawing/2014/main" id="{2A02B8F5-982B-4DB1-AC8B-593A8D97FA92}"/>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28602"/>
            <a:ext cx="12192000" cy="1329395"/>
          </a:xfrm>
          <a:prstGeom prst="rect">
            <a:avLst/>
          </a:prstGeom>
        </p:spPr>
      </p:pic>
      <p:pic>
        <p:nvPicPr>
          <p:cNvPr id="5" name="Picture 3">
            <a:extLst>
              <a:ext uri="{FF2B5EF4-FFF2-40B4-BE49-F238E27FC236}">
                <a16:creationId xmlns:a16="http://schemas.microsoft.com/office/drawing/2014/main" id="{835E0960-588E-9CA3-D1C8-05779B29CF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4135" y="508373"/>
            <a:ext cx="8159824" cy="5208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Image result for â«Ø±ÙØ§Ø¶ÙØ§Øªâ¬â">
            <a:extLst>
              <a:ext uri="{FF2B5EF4-FFF2-40B4-BE49-F238E27FC236}">
                <a16:creationId xmlns:a16="http://schemas.microsoft.com/office/drawing/2014/main" id="{91028283-0D52-9A46-2F9B-EDE8ECA8DC15}"/>
              </a:ext>
            </a:extLst>
          </p:cNvPr>
          <p:cNvPicPr>
            <a:picLocks noChangeAspect="1" noChangeArrowheads="1"/>
          </p:cNvPicPr>
          <p:nvPr/>
        </p:nvPicPr>
        <p:blipFill>
          <a:blip r:embed="rId5"/>
          <a:srcRect/>
          <a:stretch>
            <a:fillRect/>
          </a:stretch>
        </p:blipFill>
        <p:spPr bwMode="auto">
          <a:xfrm>
            <a:off x="9194145" y="3840679"/>
            <a:ext cx="2581275" cy="1771651"/>
          </a:xfrm>
          <a:prstGeom prst="rect">
            <a:avLst/>
          </a:prstGeom>
          <a:noFill/>
        </p:spPr>
      </p:pic>
    </p:spTree>
    <p:extLst>
      <p:ext uri="{BB962C8B-B14F-4D97-AF65-F5344CB8AC3E}">
        <p14:creationId xmlns:p14="http://schemas.microsoft.com/office/powerpoint/2010/main" val="37245321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817150" y="3676583"/>
            <a:ext cx="2955353" cy="1043724"/>
          </a:xfrm>
          <a:prstGeom prst="rect">
            <a:avLst/>
          </a:prstGeom>
          <a:noFill/>
          <a:ln w="38100">
            <a:solidFill>
              <a:srgbClr val="D60093"/>
            </a:solidFill>
          </a:ln>
        </p:spPr>
        <p:txBody>
          <a:bodyPr wrap="square" rtlCol="1">
            <a:spAutoFit/>
          </a:bodyPr>
          <a:lstStyle/>
          <a:p>
            <a:pPr algn="ctr"/>
            <a:endParaRPr lang="ar-SA" sz="8800" b="1" dirty="0">
              <a:solidFill>
                <a:srgbClr val="FF00FF"/>
              </a:solidFill>
              <a:latin typeface="Traditional Arabic" pitchFamily="18" charset="-78"/>
              <a:cs typeface="Traditional Arabic" pitchFamily="18" charset="-78"/>
            </a:endParaRPr>
          </a:p>
        </p:txBody>
      </p:sp>
      <p:grpSp>
        <p:nvGrpSpPr>
          <p:cNvPr id="45" name="Group 44"/>
          <p:cNvGrpSpPr/>
          <p:nvPr/>
        </p:nvGrpSpPr>
        <p:grpSpPr>
          <a:xfrm>
            <a:off x="5135880" y="3280949"/>
            <a:ext cx="6629400" cy="707886"/>
            <a:chOff x="1219200" y="3787914"/>
            <a:chExt cx="6629400" cy="707886"/>
          </a:xfrm>
        </p:grpSpPr>
        <p:sp>
          <p:nvSpPr>
            <p:cNvPr id="36" name="TextBox 35"/>
            <p:cNvSpPr txBox="1"/>
            <p:nvPr/>
          </p:nvSpPr>
          <p:spPr>
            <a:xfrm>
              <a:off x="1219200" y="3787914"/>
              <a:ext cx="6553200" cy="707886"/>
            </a:xfrm>
            <a:prstGeom prst="rect">
              <a:avLst/>
            </a:prstGeom>
            <a:noFill/>
            <a:ln w="25400">
              <a:noFill/>
            </a:ln>
          </p:spPr>
          <p:txBody>
            <a:bodyPr wrap="square" rtlCol="1">
              <a:spAutoFit/>
            </a:bodyPr>
            <a:lstStyle/>
            <a:p>
              <a:pPr algn="r"/>
              <a:r>
                <a:rPr lang="ar-SA" sz="4000" b="1" dirty="0">
                  <a:solidFill>
                    <a:srgbClr val="0070C0"/>
                  </a:solidFill>
                  <a:latin typeface="Traditional Arabic" pitchFamily="18" charset="-78"/>
                  <a:cs typeface="Traditional Arabic" pitchFamily="18" charset="-78"/>
                </a:rPr>
                <a:t>محيط المستطيل = (الطول + العرض) × 2</a:t>
              </a:r>
            </a:p>
          </p:txBody>
        </p:sp>
        <p:sp>
          <p:nvSpPr>
            <p:cNvPr id="53" name="TextBox 52"/>
            <p:cNvSpPr txBox="1"/>
            <p:nvPr/>
          </p:nvSpPr>
          <p:spPr>
            <a:xfrm>
              <a:off x="1447800" y="3787914"/>
              <a:ext cx="6400800" cy="707886"/>
            </a:xfrm>
            <a:prstGeom prst="rect">
              <a:avLst/>
            </a:prstGeom>
            <a:noFill/>
            <a:ln w="25400">
              <a:solidFill>
                <a:srgbClr val="FFFF00"/>
              </a:solidFill>
            </a:ln>
          </p:spPr>
          <p:txBody>
            <a:bodyPr wrap="square" rtlCol="1">
              <a:spAutoFit/>
            </a:bodyPr>
            <a:lstStyle/>
            <a:p>
              <a:pPr algn="ctr"/>
              <a:endParaRPr lang="ar-SA" sz="4000" b="1" dirty="0">
                <a:solidFill>
                  <a:srgbClr val="FF00FF"/>
                </a:solidFill>
                <a:latin typeface="Traditional Arabic" pitchFamily="18" charset="-78"/>
                <a:cs typeface="Traditional Arabic" pitchFamily="18" charset="-78"/>
              </a:endParaRPr>
            </a:p>
          </p:txBody>
        </p:sp>
      </p:grpSp>
      <p:sp>
        <p:nvSpPr>
          <p:cNvPr id="28" name="TextBox 27"/>
          <p:cNvSpPr txBox="1"/>
          <p:nvPr/>
        </p:nvSpPr>
        <p:spPr>
          <a:xfrm>
            <a:off x="918279" y="1628278"/>
            <a:ext cx="11403341" cy="1323439"/>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مستطيل عرضه 12سم ، وطوله ثلاثة أضعاف عرضه ، فإن محيطه بالسم =</a:t>
            </a:r>
          </a:p>
          <a:p>
            <a:pPr algn="ctr"/>
            <a:r>
              <a:rPr lang="ar-SA" sz="4000" b="1" dirty="0">
                <a:latin typeface="Traditional Arabic" pitchFamily="18" charset="-78"/>
                <a:cs typeface="Traditional Arabic" pitchFamily="18" charset="-78"/>
              </a:rPr>
              <a:t>أ) 36    ب ) 48     ج) 96    د) 108</a:t>
            </a:r>
          </a:p>
        </p:txBody>
      </p:sp>
      <p:sp>
        <p:nvSpPr>
          <p:cNvPr id="31" name="TextBox 30"/>
          <p:cNvSpPr txBox="1"/>
          <p:nvPr/>
        </p:nvSpPr>
        <p:spPr>
          <a:xfrm>
            <a:off x="3768392" y="3807752"/>
            <a:ext cx="1371600" cy="707886"/>
          </a:xfrm>
          <a:prstGeom prst="rect">
            <a:avLst/>
          </a:prstGeom>
          <a:noFill/>
          <a:ln w="25400">
            <a:noFill/>
          </a:ln>
        </p:spPr>
        <p:txBody>
          <a:bodyPr wrap="square" rtlCol="1">
            <a:spAutoFit/>
          </a:bodyPr>
          <a:lstStyle/>
          <a:p>
            <a:pPr algn="ctr"/>
            <a:r>
              <a:rPr lang="ar-SA" sz="4000" b="1" dirty="0">
                <a:solidFill>
                  <a:srgbClr val="FF00FF"/>
                </a:solidFill>
                <a:latin typeface="Traditional Arabic" pitchFamily="18" charset="-78"/>
                <a:cs typeface="Traditional Arabic" pitchFamily="18" charset="-78"/>
              </a:rPr>
              <a:t>12سم</a:t>
            </a:r>
          </a:p>
        </p:txBody>
      </p:sp>
      <p:sp>
        <p:nvSpPr>
          <p:cNvPr id="32" name="TextBox 31"/>
          <p:cNvSpPr txBox="1"/>
          <p:nvPr/>
        </p:nvSpPr>
        <p:spPr>
          <a:xfrm>
            <a:off x="1609026" y="2980391"/>
            <a:ext cx="1371600" cy="707886"/>
          </a:xfrm>
          <a:prstGeom prst="rect">
            <a:avLst/>
          </a:prstGeom>
          <a:noFill/>
          <a:ln w="25400">
            <a:noFill/>
          </a:ln>
        </p:spPr>
        <p:txBody>
          <a:bodyPr wrap="square" rtlCol="1">
            <a:spAutoFit/>
          </a:bodyPr>
          <a:lstStyle/>
          <a:p>
            <a:pPr algn="ctr"/>
            <a:r>
              <a:rPr lang="ar-SA" sz="4000" b="1" dirty="0">
                <a:solidFill>
                  <a:srgbClr val="FF00FF"/>
                </a:solidFill>
                <a:latin typeface="Traditional Arabic" pitchFamily="18" charset="-78"/>
                <a:cs typeface="Traditional Arabic" pitchFamily="18" charset="-78"/>
              </a:rPr>
              <a:t>36 سم</a:t>
            </a:r>
          </a:p>
        </p:txBody>
      </p:sp>
      <p:sp>
        <p:nvSpPr>
          <p:cNvPr id="42" name="TextBox 41"/>
          <p:cNvSpPr txBox="1"/>
          <p:nvPr/>
        </p:nvSpPr>
        <p:spPr>
          <a:xfrm>
            <a:off x="5935980" y="4155363"/>
            <a:ext cx="5257800" cy="707886"/>
          </a:xfrm>
          <a:prstGeom prst="rect">
            <a:avLst/>
          </a:prstGeom>
          <a:noFill/>
          <a:ln w="25400">
            <a:noFill/>
          </a:ln>
        </p:spPr>
        <p:txBody>
          <a:bodyPr wrap="square" rtlCol="1">
            <a:spAutoFit/>
          </a:bodyPr>
          <a:lstStyle/>
          <a:p>
            <a:r>
              <a:rPr lang="ar-SA" sz="4000" b="1" dirty="0">
                <a:solidFill>
                  <a:srgbClr val="0070C0"/>
                </a:solidFill>
                <a:latin typeface="Traditional Arabic" pitchFamily="18" charset="-78"/>
                <a:cs typeface="Traditional Arabic" pitchFamily="18" charset="-78"/>
              </a:rPr>
              <a:t>= ( 12 + 36 ) × 2</a:t>
            </a:r>
          </a:p>
        </p:txBody>
      </p:sp>
      <p:sp>
        <p:nvSpPr>
          <p:cNvPr id="43" name="TextBox 42"/>
          <p:cNvSpPr txBox="1"/>
          <p:nvPr/>
        </p:nvSpPr>
        <p:spPr>
          <a:xfrm>
            <a:off x="8298180" y="4775529"/>
            <a:ext cx="2895600" cy="707886"/>
          </a:xfrm>
          <a:prstGeom prst="rect">
            <a:avLst/>
          </a:prstGeom>
          <a:noFill/>
          <a:ln w="25400">
            <a:noFill/>
          </a:ln>
        </p:spPr>
        <p:txBody>
          <a:bodyPr wrap="square" rtlCol="1">
            <a:spAutoFit/>
          </a:bodyPr>
          <a:lstStyle/>
          <a:p>
            <a:r>
              <a:rPr lang="ar-SA" sz="4000" b="1" dirty="0">
                <a:solidFill>
                  <a:srgbClr val="0070C0"/>
                </a:solidFill>
                <a:latin typeface="Traditional Arabic" pitchFamily="18" charset="-78"/>
                <a:cs typeface="Traditional Arabic" pitchFamily="18" charset="-78"/>
              </a:rPr>
              <a:t>= 48× 2</a:t>
            </a:r>
          </a:p>
        </p:txBody>
      </p:sp>
      <p:sp>
        <p:nvSpPr>
          <p:cNvPr id="44" name="TextBox 43"/>
          <p:cNvSpPr txBox="1"/>
          <p:nvPr/>
        </p:nvSpPr>
        <p:spPr>
          <a:xfrm>
            <a:off x="6290658" y="4732591"/>
            <a:ext cx="2895600" cy="707886"/>
          </a:xfrm>
          <a:prstGeom prst="rect">
            <a:avLst/>
          </a:prstGeom>
          <a:noFill/>
          <a:ln w="25400">
            <a:noFill/>
          </a:ln>
        </p:spPr>
        <p:txBody>
          <a:bodyPr wrap="square" rtlCol="1">
            <a:spAutoFit/>
          </a:bodyPr>
          <a:lstStyle/>
          <a:p>
            <a:r>
              <a:rPr lang="ar-SA" sz="4000" b="1" dirty="0">
                <a:latin typeface="Traditional Arabic" pitchFamily="18" charset="-78"/>
                <a:cs typeface="Traditional Arabic" pitchFamily="18" charset="-78"/>
              </a:rPr>
              <a:t>= 96 سم</a:t>
            </a:r>
          </a:p>
        </p:txBody>
      </p:sp>
      <p:sp>
        <p:nvSpPr>
          <p:cNvPr id="2" name="شكل بيضاوي 1"/>
          <p:cNvSpPr/>
          <p:nvPr/>
        </p:nvSpPr>
        <p:spPr>
          <a:xfrm>
            <a:off x="5047013" y="2239862"/>
            <a:ext cx="1626919"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3" name="صورة 12">
            <a:extLst>
              <a:ext uri="{FF2B5EF4-FFF2-40B4-BE49-F238E27FC236}">
                <a16:creationId xmlns:a16="http://schemas.microsoft.com/office/drawing/2014/main" id="{16109B25-599B-4579-B27D-63A59B16C027}"/>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17043"/>
            <a:ext cx="12192000" cy="1329395"/>
          </a:xfrm>
          <a:prstGeom prst="rect">
            <a:avLst/>
          </a:prstGeom>
        </p:spPr>
      </p:pic>
      <p:pic>
        <p:nvPicPr>
          <p:cNvPr id="4" name="صورة 3">
            <a:extLst>
              <a:ext uri="{FF2B5EF4-FFF2-40B4-BE49-F238E27FC236}">
                <a16:creationId xmlns:a16="http://schemas.microsoft.com/office/drawing/2014/main" id="{72387AAF-09B9-AC4F-376D-E0685965E578}"/>
              </a:ext>
            </a:extLst>
          </p:cNvPr>
          <p:cNvPicPr>
            <a:picLocks noChangeAspect="1"/>
          </p:cNvPicPr>
          <p:nvPr/>
        </p:nvPicPr>
        <p:blipFill>
          <a:blip r:embed="rId4"/>
          <a:stretch>
            <a:fillRect/>
          </a:stretch>
        </p:blipFill>
        <p:spPr>
          <a:xfrm>
            <a:off x="0" y="5173216"/>
            <a:ext cx="2085013" cy="1091279"/>
          </a:xfrm>
          <a:prstGeom prst="rect">
            <a:avLst/>
          </a:prstGeom>
        </p:spPr>
      </p:pic>
      <p:graphicFrame>
        <p:nvGraphicFramePr>
          <p:cNvPr id="3" name="جدول 2">
            <a:extLst>
              <a:ext uri="{FF2B5EF4-FFF2-40B4-BE49-F238E27FC236}">
                <a16:creationId xmlns:a16="http://schemas.microsoft.com/office/drawing/2014/main" id="{C887E929-AF04-219E-7DAD-B7C22503D5C4}"/>
              </a:ext>
            </a:extLst>
          </p:cNvPr>
          <p:cNvGraphicFramePr>
            <a:graphicFrameLocks noGrp="1"/>
          </p:cNvGraphicFramePr>
          <p:nvPr>
            <p:extLst>
              <p:ext uri="{D42A27DB-BD31-4B8C-83A1-F6EECF244321}">
                <p14:modId xmlns:p14="http://schemas.microsoft.com/office/powerpoint/2010/main" val="2802008251"/>
              </p:ext>
            </p:extLst>
          </p:nvPr>
        </p:nvGraphicFramePr>
        <p:xfrm>
          <a:off x="885820" y="53776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5" name="صورة 4">
            <a:extLst>
              <a:ext uri="{FF2B5EF4-FFF2-40B4-BE49-F238E27FC236}">
                <a16:creationId xmlns:a16="http://schemas.microsoft.com/office/drawing/2014/main" id="{DBF16079-FC84-6123-A2E9-E64977C24069}"/>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6" name="clock">
            <a:extLst>
              <a:ext uri="{FF2B5EF4-FFF2-40B4-BE49-F238E27FC236}">
                <a16:creationId xmlns:a16="http://schemas.microsoft.com/office/drawing/2014/main" id="{5F7A45FA-77A9-A6D5-2B31-1DDCDB2E2B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448935"/>
            <a:ext cx="904683" cy="1008323"/>
          </a:xfrm>
          <a:prstGeom prst="rect">
            <a:avLst/>
          </a:prstGeom>
        </p:spPr>
      </p:pic>
      <p:pic>
        <p:nvPicPr>
          <p:cNvPr id="7" name="صورة 11">
            <a:extLst>
              <a:ext uri="{FF2B5EF4-FFF2-40B4-BE49-F238E27FC236}">
                <a16:creationId xmlns:a16="http://schemas.microsoft.com/office/drawing/2014/main" id="{6AC3E72E-EC62-574F-E1C2-0F333B082827}"/>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18947" y="445893"/>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23405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7" presetClass="entr" presetSubtype="10" fill="hold" nodeType="click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p:cTn id="24" dur="500" fill="hold"/>
                                        <p:tgtEl>
                                          <p:spTgt spid="45"/>
                                        </p:tgtEl>
                                        <p:attrNameLst>
                                          <p:attrName>ppt_w</p:attrName>
                                        </p:attrNameLst>
                                      </p:cBhvr>
                                      <p:tavLst>
                                        <p:tav tm="0">
                                          <p:val>
                                            <p:fltVal val="0"/>
                                          </p:val>
                                        </p:tav>
                                        <p:tav tm="100000">
                                          <p:val>
                                            <p:strVal val="#ppt_w"/>
                                          </p:val>
                                        </p:tav>
                                      </p:tavLst>
                                    </p:anim>
                                    <p:anim calcmode="lin" valueType="num">
                                      <p:cBhvr>
                                        <p:cTn id="25" dur="500" fill="hold"/>
                                        <p:tgtEl>
                                          <p:spTgt spid="45"/>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strVal val="#ppt_h"/>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16" fill="hold" grpId="0" nodeType="clickEffect">
                                  <p:stCondLst>
                                    <p:cond delay="0"/>
                                  </p:stCondLst>
                                  <p:childTnLst>
                                    <p:set>
                                      <p:cBhvr>
                                        <p:cTn id="35" dur="1" fill="hold">
                                          <p:stCondLst>
                                            <p:cond delay="0"/>
                                          </p:stCondLst>
                                        </p:cTn>
                                        <p:tgtEl>
                                          <p:spTgt spid="43"/>
                                        </p:tgtEl>
                                        <p:attrNameLst>
                                          <p:attrName>style.visibility</p:attrName>
                                        </p:attrNameLst>
                                      </p:cBhvr>
                                      <p:to>
                                        <p:strVal val="visible"/>
                                      </p:to>
                                    </p:set>
                                    <p:anim calcmode="lin" valueType="num">
                                      <p:cBhvr>
                                        <p:cTn id="36" dur="500" fill="hold"/>
                                        <p:tgtEl>
                                          <p:spTgt spid="43"/>
                                        </p:tgtEl>
                                        <p:attrNameLst>
                                          <p:attrName>ppt_w</p:attrName>
                                        </p:attrNameLst>
                                      </p:cBhvr>
                                      <p:tavLst>
                                        <p:tav tm="0">
                                          <p:val>
                                            <p:fltVal val="0"/>
                                          </p:val>
                                        </p:tav>
                                        <p:tav tm="100000">
                                          <p:val>
                                            <p:strVal val="#ppt_w"/>
                                          </p:val>
                                        </p:tav>
                                      </p:tavLst>
                                    </p:anim>
                                    <p:anim calcmode="lin" valueType="num">
                                      <p:cBhvr>
                                        <p:cTn id="37" dur="500" fill="hold"/>
                                        <p:tgtEl>
                                          <p:spTgt spid="43"/>
                                        </p:tgtEl>
                                        <p:attrNameLst>
                                          <p:attrName>ppt_h</p:attrName>
                                        </p:attrNameLst>
                                      </p:cBhvr>
                                      <p:tavLst>
                                        <p:tav tm="0">
                                          <p:val>
                                            <p:fltVal val="0"/>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fltVal val="0"/>
                                          </p:val>
                                        </p:tav>
                                        <p:tav tm="100000">
                                          <p:val>
                                            <p:strVal val="#ppt_w"/>
                                          </p:val>
                                        </p:tav>
                                      </p:tavLst>
                                    </p:anim>
                                    <p:anim calcmode="lin" valueType="num">
                                      <p:cBhvr>
                                        <p:cTn id="43" dur="500" fill="hold"/>
                                        <p:tgtEl>
                                          <p:spTgt spid="44"/>
                                        </p:tgtEl>
                                        <p:attrNameLst>
                                          <p:attrName>ppt_h</p:attrName>
                                        </p:attrNameLst>
                                      </p:cBhvr>
                                      <p:tavLst>
                                        <p:tav tm="0">
                                          <p:val>
                                            <p:fltVal val="0"/>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down)">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1" grpId="0"/>
      <p:bldP spid="32" grpId="0"/>
      <p:bldP spid="42" grpId="0"/>
      <p:bldP spid="43" grpId="0"/>
      <p:bldP spid="44" grpId="0"/>
      <p:bldP spid="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2351313" y="2064110"/>
            <a:ext cx="8854673" cy="2554545"/>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مستطيل طوله ثلاثة أضعاف عرضه ، فإذا كانت مساحة المستطيل =75 فما طوله؟</a:t>
            </a: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أ) 5    ب ) 10     ج) 15    د) 20</a:t>
            </a:r>
          </a:p>
        </p:txBody>
      </p:sp>
      <p:sp>
        <p:nvSpPr>
          <p:cNvPr id="5" name="شكل بيضاوي 4"/>
          <p:cNvSpPr/>
          <p:nvPr/>
        </p:nvSpPr>
        <p:spPr>
          <a:xfrm>
            <a:off x="5291066" y="3704255"/>
            <a:ext cx="1487584"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6" name="صورة 5">
            <a:extLst>
              <a:ext uri="{FF2B5EF4-FFF2-40B4-BE49-F238E27FC236}">
                <a16:creationId xmlns:a16="http://schemas.microsoft.com/office/drawing/2014/main" id="{A1A45C56-3CD8-431E-AFED-52200C9C7139}"/>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28602"/>
            <a:ext cx="12192000" cy="1329395"/>
          </a:xfrm>
          <a:prstGeom prst="rect">
            <a:avLst/>
          </a:prstGeom>
        </p:spPr>
      </p:pic>
      <p:pic>
        <p:nvPicPr>
          <p:cNvPr id="3" name="صورة 2">
            <a:extLst>
              <a:ext uri="{FF2B5EF4-FFF2-40B4-BE49-F238E27FC236}">
                <a16:creationId xmlns:a16="http://schemas.microsoft.com/office/drawing/2014/main" id="{2B3D9548-C0B5-7314-E705-2D458BB576A2}"/>
              </a:ext>
            </a:extLst>
          </p:cNvPr>
          <p:cNvPicPr>
            <a:picLocks noChangeAspect="1"/>
          </p:cNvPicPr>
          <p:nvPr/>
        </p:nvPicPr>
        <p:blipFill>
          <a:blip r:embed="rId4"/>
          <a:stretch>
            <a:fillRect/>
          </a:stretch>
        </p:blipFill>
        <p:spPr>
          <a:xfrm>
            <a:off x="106431" y="4546851"/>
            <a:ext cx="2085013" cy="1091279"/>
          </a:xfrm>
          <a:prstGeom prst="rect">
            <a:avLst/>
          </a:prstGeom>
        </p:spPr>
      </p:pic>
      <p:graphicFrame>
        <p:nvGraphicFramePr>
          <p:cNvPr id="2" name="جدول 1">
            <a:extLst>
              <a:ext uri="{FF2B5EF4-FFF2-40B4-BE49-F238E27FC236}">
                <a16:creationId xmlns:a16="http://schemas.microsoft.com/office/drawing/2014/main" id="{39314C47-9278-CF7A-4AC6-5CD260A44F0E}"/>
              </a:ext>
            </a:extLst>
          </p:cNvPr>
          <p:cNvGraphicFramePr>
            <a:graphicFrameLocks noGrp="1"/>
          </p:cNvGraphicFramePr>
          <p:nvPr>
            <p:extLst>
              <p:ext uri="{D42A27DB-BD31-4B8C-83A1-F6EECF244321}">
                <p14:modId xmlns:p14="http://schemas.microsoft.com/office/powerpoint/2010/main" val="2164328450"/>
              </p:ext>
            </p:extLst>
          </p:nvPr>
        </p:nvGraphicFramePr>
        <p:xfrm>
          <a:off x="885820" y="53776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/2 )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7" name="صورة 6">
            <a:extLst>
              <a:ext uri="{FF2B5EF4-FFF2-40B4-BE49-F238E27FC236}">
                <a16:creationId xmlns:a16="http://schemas.microsoft.com/office/drawing/2014/main" id="{C82A2E74-E850-DC64-03D5-4E85E2802342}"/>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8" name="clock">
            <a:extLst>
              <a:ext uri="{FF2B5EF4-FFF2-40B4-BE49-F238E27FC236}">
                <a16:creationId xmlns:a16="http://schemas.microsoft.com/office/drawing/2014/main" id="{B9308218-0D77-7502-9368-13BD08A281E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448935"/>
            <a:ext cx="904683" cy="1008323"/>
          </a:xfrm>
          <a:prstGeom prst="rect">
            <a:avLst/>
          </a:prstGeom>
        </p:spPr>
      </p:pic>
      <p:pic>
        <p:nvPicPr>
          <p:cNvPr id="9" name="صورة 11">
            <a:extLst>
              <a:ext uri="{FF2B5EF4-FFF2-40B4-BE49-F238E27FC236}">
                <a16:creationId xmlns:a16="http://schemas.microsoft.com/office/drawing/2014/main" id="{EF5567E6-BAD8-7965-45CA-D3467BAD3235}"/>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18947" y="445893"/>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2143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stretch>
            <a:fillRect/>
          </a:stretch>
        </p:blipFill>
        <p:spPr>
          <a:xfrm>
            <a:off x="1196438" y="1419538"/>
            <a:ext cx="8563930" cy="3044993"/>
          </a:xfrm>
          <a:prstGeom prst="rect">
            <a:avLst/>
          </a:prstGeom>
        </p:spPr>
      </p:pic>
      <p:sp>
        <p:nvSpPr>
          <p:cNvPr id="5" name="مربع نص 4"/>
          <p:cNvSpPr txBox="1"/>
          <p:nvPr/>
        </p:nvSpPr>
        <p:spPr>
          <a:xfrm>
            <a:off x="3319030" y="4658821"/>
            <a:ext cx="7427098" cy="1200329"/>
          </a:xfrm>
          <a:prstGeom prst="rect">
            <a:avLst/>
          </a:prstGeom>
          <a:noFill/>
        </p:spPr>
        <p:txBody>
          <a:bodyPr wrap="none" rtlCol="1">
            <a:spAutoFit/>
          </a:bodyPr>
          <a:lstStyle/>
          <a:p>
            <a:r>
              <a:rPr lang="ar-SA" sz="3600" b="1" dirty="0">
                <a:latin typeface="Traditional Arabic" pitchFamily="18" charset="-78"/>
                <a:cs typeface="Traditional Arabic" pitchFamily="18" charset="-78"/>
              </a:rPr>
              <a:t>أ) 30 سم   ب ) 32 سم    ج) 40 سم     د) 42 سم</a:t>
            </a:r>
          </a:p>
          <a:p>
            <a:endParaRPr lang="ar-SA" sz="3600" dirty="0"/>
          </a:p>
        </p:txBody>
      </p:sp>
      <p:sp>
        <p:nvSpPr>
          <p:cNvPr id="6" name="شكل بيضاوي 5"/>
          <p:cNvSpPr/>
          <p:nvPr/>
        </p:nvSpPr>
        <p:spPr>
          <a:xfrm>
            <a:off x="3150269" y="4524062"/>
            <a:ext cx="2009154"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7" name="صورة 6">
            <a:extLst>
              <a:ext uri="{FF2B5EF4-FFF2-40B4-BE49-F238E27FC236}">
                <a16:creationId xmlns:a16="http://schemas.microsoft.com/office/drawing/2014/main" id="{3B31C44A-855E-4895-9DF3-913CA7FADC38}"/>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528602"/>
            <a:ext cx="12192000" cy="1329395"/>
          </a:xfrm>
          <a:prstGeom prst="rect">
            <a:avLst/>
          </a:prstGeom>
        </p:spPr>
      </p:pic>
      <p:pic>
        <p:nvPicPr>
          <p:cNvPr id="3" name="صورة 2">
            <a:extLst>
              <a:ext uri="{FF2B5EF4-FFF2-40B4-BE49-F238E27FC236}">
                <a16:creationId xmlns:a16="http://schemas.microsoft.com/office/drawing/2014/main" id="{2029BBB7-2E6E-D73B-FCB7-D4D28296B13E}"/>
              </a:ext>
            </a:extLst>
          </p:cNvPr>
          <p:cNvPicPr>
            <a:picLocks noChangeAspect="1"/>
          </p:cNvPicPr>
          <p:nvPr/>
        </p:nvPicPr>
        <p:blipFill>
          <a:blip r:embed="rId5"/>
          <a:stretch>
            <a:fillRect/>
          </a:stretch>
        </p:blipFill>
        <p:spPr>
          <a:xfrm>
            <a:off x="153932" y="4713347"/>
            <a:ext cx="2085013" cy="1091279"/>
          </a:xfrm>
          <a:prstGeom prst="rect">
            <a:avLst/>
          </a:prstGeom>
        </p:spPr>
      </p:pic>
      <p:graphicFrame>
        <p:nvGraphicFramePr>
          <p:cNvPr id="2" name="جدول 1">
            <a:extLst>
              <a:ext uri="{FF2B5EF4-FFF2-40B4-BE49-F238E27FC236}">
                <a16:creationId xmlns:a16="http://schemas.microsoft.com/office/drawing/2014/main" id="{F26AAD62-4212-D1B5-39CA-92F21B9FD88D}"/>
              </a:ext>
            </a:extLst>
          </p:cNvPr>
          <p:cNvGraphicFramePr>
            <a:graphicFrameLocks noGrp="1"/>
          </p:cNvGraphicFramePr>
          <p:nvPr>
            <p:extLst>
              <p:ext uri="{D42A27DB-BD31-4B8C-83A1-F6EECF244321}">
                <p14:modId xmlns:p14="http://schemas.microsoft.com/office/powerpoint/2010/main" val="1201150131"/>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/3 )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8" name="صورة 7">
            <a:extLst>
              <a:ext uri="{FF2B5EF4-FFF2-40B4-BE49-F238E27FC236}">
                <a16:creationId xmlns:a16="http://schemas.microsoft.com/office/drawing/2014/main" id="{C24D8D08-094C-AFBF-762C-A111AB9B5022}"/>
              </a:ext>
            </a:extLst>
          </p:cNvPr>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9" name="clock">
            <a:extLst>
              <a:ext uri="{FF2B5EF4-FFF2-40B4-BE49-F238E27FC236}">
                <a16:creationId xmlns:a16="http://schemas.microsoft.com/office/drawing/2014/main" id="{014BE184-6F59-DB47-26AF-020834EBCE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10" name="صورة 11">
            <a:extLst>
              <a:ext uri="{FF2B5EF4-FFF2-40B4-BE49-F238E27FC236}">
                <a16:creationId xmlns:a16="http://schemas.microsoft.com/office/drawing/2014/main" id="{17AC5997-590E-E36E-4DFB-BB0DF98F849B}"/>
              </a:ext>
            </a:extLst>
          </p:cNvPr>
          <p:cNvPicPr>
            <a:picLocks noChangeAspect="1" noChangeArrowheads="1"/>
          </p:cNvPicPr>
          <p:nvPr/>
        </p:nvPicPr>
        <p:blipFill>
          <a:blip r:embed="rId8"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6929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4566272" y="2153845"/>
            <a:ext cx="7938120" cy="2554545"/>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إذا كانت مساحة شبه المنحرف =60 </a:t>
            </a:r>
          </a:p>
          <a:p>
            <a:pPr algn="ctr"/>
            <a:r>
              <a:rPr lang="ar-SA" sz="4000" b="1" dirty="0">
                <a:latin typeface="Traditional Arabic" pitchFamily="18" charset="-78"/>
                <a:cs typeface="Traditional Arabic" pitchFamily="18" charset="-78"/>
              </a:rPr>
              <a:t>فما هو الارتفاع؟ </a:t>
            </a:r>
            <a:endParaRPr lang="ar-SA" sz="2400" b="1" dirty="0">
              <a:latin typeface="Traditional Arabic" pitchFamily="18" charset="-78"/>
              <a:cs typeface="Traditional Arabic" pitchFamily="18" charset="-78"/>
            </a:endParaRP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أ)5     ب ) 10     ج) 15      د)20</a:t>
            </a:r>
          </a:p>
        </p:txBody>
      </p:sp>
      <p:sp>
        <p:nvSpPr>
          <p:cNvPr id="5" name="شكل بيضاوي 4"/>
          <p:cNvSpPr/>
          <p:nvPr/>
        </p:nvSpPr>
        <p:spPr>
          <a:xfrm>
            <a:off x="8798060" y="3684515"/>
            <a:ext cx="1656184" cy="100811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883" y="1999466"/>
            <a:ext cx="4123267" cy="2413000"/>
          </a:xfrm>
          <a:prstGeom prst="rect">
            <a:avLst/>
          </a:prstGeom>
        </p:spPr>
      </p:pic>
      <p:pic>
        <p:nvPicPr>
          <p:cNvPr id="6" name="صورة 5">
            <a:extLst>
              <a:ext uri="{FF2B5EF4-FFF2-40B4-BE49-F238E27FC236}">
                <a16:creationId xmlns:a16="http://schemas.microsoft.com/office/drawing/2014/main" id="{3F9A0CBE-6BD4-4FE7-BB10-0692B712F2D8}"/>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837361"/>
            <a:ext cx="12192000" cy="1329395"/>
          </a:xfrm>
          <a:prstGeom prst="rect">
            <a:avLst/>
          </a:prstGeom>
        </p:spPr>
      </p:pic>
      <p:pic>
        <p:nvPicPr>
          <p:cNvPr id="7" name="صورة 6">
            <a:extLst>
              <a:ext uri="{FF2B5EF4-FFF2-40B4-BE49-F238E27FC236}">
                <a16:creationId xmlns:a16="http://schemas.microsoft.com/office/drawing/2014/main" id="{189CE3E9-B74C-81D0-84AB-B5D6567B8605}"/>
              </a:ext>
            </a:extLst>
          </p:cNvPr>
          <p:cNvPicPr>
            <a:picLocks noChangeAspect="1"/>
          </p:cNvPicPr>
          <p:nvPr/>
        </p:nvPicPr>
        <p:blipFill>
          <a:blip r:embed="rId5"/>
          <a:stretch>
            <a:fillRect/>
          </a:stretch>
        </p:blipFill>
        <p:spPr>
          <a:xfrm>
            <a:off x="2538" y="5149578"/>
            <a:ext cx="2085013" cy="1091279"/>
          </a:xfrm>
          <a:prstGeom prst="rect">
            <a:avLst/>
          </a:prstGeom>
        </p:spPr>
      </p:pic>
      <p:graphicFrame>
        <p:nvGraphicFramePr>
          <p:cNvPr id="8" name="جدول 7">
            <a:extLst>
              <a:ext uri="{FF2B5EF4-FFF2-40B4-BE49-F238E27FC236}">
                <a16:creationId xmlns:a16="http://schemas.microsoft.com/office/drawing/2014/main" id="{1B55698F-50FE-A3CB-9484-D920101FC811}"/>
              </a:ext>
            </a:extLst>
          </p:cNvPr>
          <p:cNvGraphicFramePr>
            <a:graphicFrameLocks noGrp="1"/>
          </p:cNvGraphicFramePr>
          <p:nvPr>
            <p:extLst>
              <p:ext uri="{D42A27DB-BD31-4B8C-83A1-F6EECF244321}">
                <p14:modId xmlns:p14="http://schemas.microsoft.com/office/powerpoint/2010/main" val="1277442691"/>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/4 )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9" name="صورة 8">
            <a:extLst>
              <a:ext uri="{FF2B5EF4-FFF2-40B4-BE49-F238E27FC236}">
                <a16:creationId xmlns:a16="http://schemas.microsoft.com/office/drawing/2014/main" id="{3DBAC100-F3BE-E864-FEA4-A7B4E3897942}"/>
              </a:ext>
            </a:extLst>
          </p:cNvPr>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0" name="clock">
            <a:extLst>
              <a:ext uri="{FF2B5EF4-FFF2-40B4-BE49-F238E27FC236}">
                <a16:creationId xmlns:a16="http://schemas.microsoft.com/office/drawing/2014/main" id="{FF3CB8AA-69EF-D9D3-8E75-BF4775E5A7E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11" name="صورة 11">
            <a:extLst>
              <a:ext uri="{FF2B5EF4-FFF2-40B4-BE49-F238E27FC236}">
                <a16:creationId xmlns:a16="http://schemas.microsoft.com/office/drawing/2014/main" id="{3D49489A-84D7-3155-8E51-4213F031589E}"/>
              </a:ext>
            </a:extLst>
          </p:cNvPr>
          <p:cNvPicPr>
            <a:picLocks noChangeAspect="1" noChangeArrowheads="1"/>
          </p:cNvPicPr>
          <p:nvPr/>
        </p:nvPicPr>
        <p:blipFill>
          <a:blip r:embed="rId8"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4681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stretch>
            <a:fillRect/>
          </a:stretch>
        </p:blipFill>
        <p:spPr>
          <a:xfrm>
            <a:off x="3179942" y="1675986"/>
            <a:ext cx="7555605" cy="1872208"/>
          </a:xfrm>
          <a:prstGeom prst="rect">
            <a:avLst/>
          </a:prstGeom>
        </p:spPr>
      </p:pic>
      <p:sp>
        <p:nvSpPr>
          <p:cNvPr id="5" name="مربع نص 4"/>
          <p:cNvSpPr txBox="1"/>
          <p:nvPr/>
        </p:nvSpPr>
        <p:spPr>
          <a:xfrm>
            <a:off x="4095064" y="3884641"/>
            <a:ext cx="6923755" cy="1200329"/>
          </a:xfrm>
          <a:prstGeom prst="rect">
            <a:avLst/>
          </a:prstGeom>
          <a:noFill/>
        </p:spPr>
        <p:txBody>
          <a:bodyPr wrap="none" rtlCol="1">
            <a:spAutoFit/>
          </a:bodyPr>
          <a:lstStyle/>
          <a:p>
            <a:r>
              <a:rPr lang="ar-SA" sz="3600" b="1" dirty="0">
                <a:latin typeface="Traditional Arabic" pitchFamily="18" charset="-78"/>
                <a:cs typeface="Traditional Arabic" pitchFamily="18" charset="-78"/>
              </a:rPr>
              <a:t>أ) 45</a:t>
            </a:r>
            <a:r>
              <a:rPr lang="ar-SA" sz="3600" b="1" dirty="0">
                <a:latin typeface="رموز الرياضيات العربية" panose="02020603050405020304" pitchFamily="18" charset="0"/>
                <a:cs typeface="رموز الرياضيات العربية" panose="02020603050405020304" pitchFamily="18" charset="0"/>
              </a:rPr>
              <a:t>°       </a:t>
            </a:r>
            <a:r>
              <a:rPr lang="ar-SA" sz="3600" b="1" dirty="0">
                <a:latin typeface="Traditional Arabic" pitchFamily="18" charset="-78"/>
                <a:cs typeface="Traditional Arabic" pitchFamily="18" charset="-78"/>
              </a:rPr>
              <a:t>ب ) 50</a:t>
            </a:r>
            <a:r>
              <a:rPr lang="ar-SA" sz="3600" b="1" dirty="0">
                <a:latin typeface="رموز الرياضيات العربية" panose="02020603050405020304" pitchFamily="18" charset="0"/>
                <a:cs typeface="رموز الرياضيات العربية" panose="02020603050405020304" pitchFamily="18" charset="0"/>
              </a:rPr>
              <a:t>°       </a:t>
            </a:r>
            <a:r>
              <a:rPr lang="ar-SA" sz="3600" b="1" dirty="0">
                <a:latin typeface="Traditional Arabic" pitchFamily="18" charset="-78"/>
                <a:cs typeface="Traditional Arabic" pitchFamily="18" charset="-78"/>
              </a:rPr>
              <a:t>ج) 60</a:t>
            </a:r>
            <a:r>
              <a:rPr lang="ar-SA" sz="3600" b="1" dirty="0">
                <a:latin typeface="رموز الرياضيات العربية" panose="02020603050405020304" pitchFamily="18" charset="0"/>
                <a:cs typeface="رموز الرياضيات العربية" panose="02020603050405020304" pitchFamily="18" charset="0"/>
              </a:rPr>
              <a:t>°        </a:t>
            </a:r>
            <a:r>
              <a:rPr lang="ar-SA" sz="3600" b="1" dirty="0">
                <a:latin typeface="Traditional Arabic" pitchFamily="18" charset="-78"/>
                <a:cs typeface="Traditional Arabic" pitchFamily="18" charset="-78"/>
              </a:rPr>
              <a:t>د) 90</a:t>
            </a:r>
            <a:r>
              <a:rPr lang="ar-SA" sz="3600" b="1" dirty="0">
                <a:latin typeface="رموز الرياضيات العربية" panose="02020603050405020304" pitchFamily="18" charset="0"/>
                <a:cs typeface="رموز الرياضيات العربية" panose="02020603050405020304" pitchFamily="18" charset="0"/>
              </a:rPr>
              <a:t>°</a:t>
            </a:r>
            <a:endParaRPr lang="ar-SA" sz="3600" b="1" dirty="0">
              <a:latin typeface="Traditional Arabic" pitchFamily="18" charset="-78"/>
              <a:cs typeface="Traditional Arabic" pitchFamily="18" charset="-78"/>
            </a:endParaRPr>
          </a:p>
          <a:p>
            <a:endParaRPr lang="ar-SA" sz="3600" dirty="0"/>
          </a:p>
        </p:txBody>
      </p:sp>
      <p:sp>
        <p:nvSpPr>
          <p:cNvPr id="6" name="شكل بيضاوي 5"/>
          <p:cNvSpPr/>
          <p:nvPr/>
        </p:nvSpPr>
        <p:spPr>
          <a:xfrm>
            <a:off x="5889169" y="3653851"/>
            <a:ext cx="1521033" cy="987488"/>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7" name="صورة 6">
            <a:extLst>
              <a:ext uri="{FF2B5EF4-FFF2-40B4-BE49-F238E27FC236}">
                <a16:creationId xmlns:a16="http://schemas.microsoft.com/office/drawing/2014/main" id="{92AB272C-DE92-4693-8F2A-9F3D5A35B4B8}"/>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861111"/>
            <a:ext cx="12192000" cy="1329395"/>
          </a:xfrm>
          <a:prstGeom prst="rect">
            <a:avLst/>
          </a:prstGeom>
        </p:spPr>
      </p:pic>
      <p:pic>
        <p:nvPicPr>
          <p:cNvPr id="3" name="صورة 2">
            <a:extLst>
              <a:ext uri="{FF2B5EF4-FFF2-40B4-BE49-F238E27FC236}">
                <a16:creationId xmlns:a16="http://schemas.microsoft.com/office/drawing/2014/main" id="{041CC495-0330-8BD6-679B-10C2F5D9C541}"/>
              </a:ext>
            </a:extLst>
          </p:cNvPr>
          <p:cNvPicPr>
            <a:picLocks noChangeAspect="1"/>
          </p:cNvPicPr>
          <p:nvPr/>
        </p:nvPicPr>
        <p:blipFill>
          <a:blip r:embed="rId5"/>
          <a:stretch>
            <a:fillRect/>
          </a:stretch>
        </p:blipFill>
        <p:spPr>
          <a:xfrm>
            <a:off x="14444" y="4641339"/>
            <a:ext cx="2085013" cy="1091279"/>
          </a:xfrm>
          <a:prstGeom prst="rect">
            <a:avLst/>
          </a:prstGeom>
        </p:spPr>
      </p:pic>
      <p:graphicFrame>
        <p:nvGraphicFramePr>
          <p:cNvPr id="2" name="جدول 1">
            <a:extLst>
              <a:ext uri="{FF2B5EF4-FFF2-40B4-BE49-F238E27FC236}">
                <a16:creationId xmlns:a16="http://schemas.microsoft.com/office/drawing/2014/main" id="{62C3C9E2-7029-8EB0-BD70-8FD2332FE73E}"/>
              </a:ext>
            </a:extLst>
          </p:cNvPr>
          <p:cNvGraphicFramePr>
            <a:graphicFrameLocks noGrp="1"/>
          </p:cNvGraphicFramePr>
          <p:nvPr>
            <p:extLst>
              <p:ext uri="{D42A27DB-BD31-4B8C-83A1-F6EECF244321}">
                <p14:modId xmlns:p14="http://schemas.microsoft.com/office/powerpoint/2010/main" val="1888800048"/>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/5 )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8" name="صورة 7">
            <a:extLst>
              <a:ext uri="{FF2B5EF4-FFF2-40B4-BE49-F238E27FC236}">
                <a16:creationId xmlns:a16="http://schemas.microsoft.com/office/drawing/2014/main" id="{BA181FF6-99F8-8E99-AD49-C0DA284BEB22}"/>
              </a:ext>
            </a:extLst>
          </p:cNvPr>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9" name="clock">
            <a:extLst>
              <a:ext uri="{FF2B5EF4-FFF2-40B4-BE49-F238E27FC236}">
                <a16:creationId xmlns:a16="http://schemas.microsoft.com/office/drawing/2014/main" id="{2BACD967-E186-A74D-1EC8-FBC67AAD223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10" name="صورة 11">
            <a:extLst>
              <a:ext uri="{FF2B5EF4-FFF2-40B4-BE49-F238E27FC236}">
                <a16:creationId xmlns:a16="http://schemas.microsoft.com/office/drawing/2014/main" id="{9B7202EF-C0D8-B12B-A0C7-C4E48D679CC7}"/>
              </a:ext>
            </a:extLst>
          </p:cNvPr>
          <p:cNvPicPr>
            <a:picLocks noChangeAspect="1" noChangeArrowheads="1"/>
          </p:cNvPicPr>
          <p:nvPr/>
        </p:nvPicPr>
        <p:blipFill>
          <a:blip r:embed="rId8"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3431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4207768" y="1843950"/>
            <a:ext cx="7434064" cy="3170099"/>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في الشكل المقابل بطاقة مستطيلة طولها 16 سم ، و عرضها 8سم قصت دائرتان متساويتان حيث قطر كل منها أكبر ما يمكن ما مساحة المنطقة المظللة تقريبًا؟</a:t>
            </a: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أ)78    ب ) 54   ج) 27     د) 13</a:t>
            </a:r>
          </a:p>
        </p:txBody>
      </p:sp>
      <p:grpSp>
        <p:nvGrpSpPr>
          <p:cNvPr id="11" name="مجموعة 10">
            <a:extLst>
              <a:ext uri="{FF2B5EF4-FFF2-40B4-BE49-F238E27FC236}">
                <a16:creationId xmlns:a16="http://schemas.microsoft.com/office/drawing/2014/main" id="{3A137742-BF89-31CC-B01F-7AAFD738FA0B}"/>
              </a:ext>
            </a:extLst>
          </p:cNvPr>
          <p:cNvGrpSpPr/>
          <p:nvPr/>
        </p:nvGrpSpPr>
        <p:grpSpPr>
          <a:xfrm>
            <a:off x="859546" y="2419475"/>
            <a:ext cx="2945935" cy="1630010"/>
            <a:chOff x="3287688" y="3645024"/>
            <a:chExt cx="2664297" cy="1330280"/>
          </a:xfrm>
        </p:grpSpPr>
        <p:sp>
          <p:nvSpPr>
            <p:cNvPr id="2" name="مستطيل 1"/>
            <p:cNvSpPr/>
            <p:nvPr/>
          </p:nvSpPr>
          <p:spPr>
            <a:xfrm>
              <a:off x="3287688" y="3645024"/>
              <a:ext cx="2664296" cy="133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شكل بيضاوي 2"/>
            <p:cNvSpPr/>
            <p:nvPr/>
          </p:nvSpPr>
          <p:spPr>
            <a:xfrm>
              <a:off x="4655840" y="3668800"/>
              <a:ext cx="1296145" cy="1296144"/>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5" name="شكل بيضاوي 4"/>
            <p:cNvSpPr/>
            <p:nvPr/>
          </p:nvSpPr>
          <p:spPr>
            <a:xfrm>
              <a:off x="3287689" y="3658439"/>
              <a:ext cx="1368151" cy="1296144"/>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grpSp>
      <p:sp>
        <p:nvSpPr>
          <p:cNvPr id="6" name="شكل بيضاوي 5"/>
          <p:cNvSpPr/>
          <p:nvPr/>
        </p:nvSpPr>
        <p:spPr>
          <a:xfrm>
            <a:off x="6432255" y="4257776"/>
            <a:ext cx="1662172" cy="987488"/>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7" name="صورة 6">
            <a:extLst>
              <a:ext uri="{FF2B5EF4-FFF2-40B4-BE49-F238E27FC236}">
                <a16:creationId xmlns:a16="http://schemas.microsoft.com/office/drawing/2014/main" id="{78C23A99-4E20-4FBF-8419-255DAF94D544}"/>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6336124"/>
            <a:ext cx="12192000" cy="1329395"/>
          </a:xfrm>
          <a:prstGeom prst="rect">
            <a:avLst/>
          </a:prstGeom>
        </p:spPr>
      </p:pic>
      <p:pic>
        <p:nvPicPr>
          <p:cNvPr id="12" name="صورة 11">
            <a:extLst>
              <a:ext uri="{FF2B5EF4-FFF2-40B4-BE49-F238E27FC236}">
                <a16:creationId xmlns:a16="http://schemas.microsoft.com/office/drawing/2014/main" id="{816AD865-693C-67C5-7C2B-65AEFF93CD88}"/>
              </a:ext>
            </a:extLst>
          </p:cNvPr>
          <p:cNvPicPr>
            <a:picLocks noChangeAspect="1"/>
          </p:cNvPicPr>
          <p:nvPr/>
        </p:nvPicPr>
        <p:blipFill>
          <a:blip r:embed="rId4"/>
          <a:stretch>
            <a:fillRect/>
          </a:stretch>
        </p:blipFill>
        <p:spPr>
          <a:xfrm>
            <a:off x="0" y="4699624"/>
            <a:ext cx="2085013" cy="1091279"/>
          </a:xfrm>
          <a:prstGeom prst="rect">
            <a:avLst/>
          </a:prstGeom>
        </p:spPr>
      </p:pic>
      <p:graphicFrame>
        <p:nvGraphicFramePr>
          <p:cNvPr id="8" name="جدول 7">
            <a:extLst>
              <a:ext uri="{FF2B5EF4-FFF2-40B4-BE49-F238E27FC236}">
                <a16:creationId xmlns:a16="http://schemas.microsoft.com/office/drawing/2014/main" id="{C68D08BD-3A5F-17EE-E3AD-9FDEEA0235D1}"/>
              </a:ext>
            </a:extLst>
          </p:cNvPr>
          <p:cNvGraphicFramePr>
            <a:graphicFrameLocks noGrp="1"/>
          </p:cNvGraphicFramePr>
          <p:nvPr>
            <p:extLst>
              <p:ext uri="{D42A27DB-BD31-4B8C-83A1-F6EECF244321}">
                <p14:modId xmlns:p14="http://schemas.microsoft.com/office/powerpoint/2010/main" val="2836551029"/>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/6 )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9" name="صورة 8">
            <a:extLst>
              <a:ext uri="{FF2B5EF4-FFF2-40B4-BE49-F238E27FC236}">
                <a16:creationId xmlns:a16="http://schemas.microsoft.com/office/drawing/2014/main" id="{15B55E6A-52C7-FF24-81BF-9FEB74820807}"/>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0" name="clock">
            <a:extLst>
              <a:ext uri="{FF2B5EF4-FFF2-40B4-BE49-F238E27FC236}">
                <a16:creationId xmlns:a16="http://schemas.microsoft.com/office/drawing/2014/main" id="{E92BABF8-57FB-CDED-D141-B2B0AC813AD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13" name="صورة 11">
            <a:extLst>
              <a:ext uri="{FF2B5EF4-FFF2-40B4-BE49-F238E27FC236}">
                <a16:creationId xmlns:a16="http://schemas.microsoft.com/office/drawing/2014/main" id="{E31E0584-685D-7925-97DC-D17721F11192}"/>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9591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3850" y="1329399"/>
            <a:ext cx="7265581" cy="3231572"/>
          </a:xfrm>
          <a:prstGeom prst="rect">
            <a:avLst/>
          </a:prstGeom>
        </p:spPr>
      </p:pic>
      <p:sp>
        <p:nvSpPr>
          <p:cNvPr id="6" name="شكل بيضاوي 5"/>
          <p:cNvSpPr/>
          <p:nvPr/>
        </p:nvSpPr>
        <p:spPr>
          <a:xfrm>
            <a:off x="4889323" y="4661750"/>
            <a:ext cx="1950770" cy="86685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7" name="صورة 6">
            <a:extLst>
              <a:ext uri="{FF2B5EF4-FFF2-40B4-BE49-F238E27FC236}">
                <a16:creationId xmlns:a16="http://schemas.microsoft.com/office/drawing/2014/main" id="{0A3DF363-CBBD-4424-9762-8011640F5351}"/>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528602"/>
            <a:ext cx="12192000" cy="1329395"/>
          </a:xfrm>
          <a:prstGeom prst="rect">
            <a:avLst/>
          </a:prstGeom>
        </p:spPr>
      </p:pic>
      <p:sp>
        <p:nvSpPr>
          <p:cNvPr id="3" name="مربع نص 2">
            <a:extLst>
              <a:ext uri="{FF2B5EF4-FFF2-40B4-BE49-F238E27FC236}">
                <a16:creationId xmlns:a16="http://schemas.microsoft.com/office/drawing/2014/main" id="{81ECE982-89FB-EAC7-38D5-9EC851A91269}"/>
              </a:ext>
            </a:extLst>
          </p:cNvPr>
          <p:cNvSpPr txBox="1"/>
          <p:nvPr/>
        </p:nvSpPr>
        <p:spPr>
          <a:xfrm>
            <a:off x="2643242" y="4673802"/>
            <a:ext cx="8915401" cy="1200329"/>
          </a:xfrm>
          <a:prstGeom prst="rect">
            <a:avLst/>
          </a:prstGeom>
          <a:noFill/>
        </p:spPr>
        <p:txBody>
          <a:bodyPr wrap="square" rtlCol="1">
            <a:spAutoFit/>
          </a:bodyPr>
          <a:lstStyle/>
          <a:p>
            <a:pPr defTabSz="457200" rtl="0"/>
            <a:r>
              <a:rPr lang="ar-SA" sz="3600" b="1" dirty="0">
                <a:solidFill>
                  <a:prstClr val="black"/>
                </a:solidFill>
                <a:latin typeface="Traditional Arabic" pitchFamily="18" charset="-78"/>
                <a:cs typeface="Traditional Arabic" pitchFamily="18" charset="-78"/>
              </a:rPr>
              <a:t>أ) 72 سم</a:t>
            </a:r>
            <a:r>
              <a:rPr lang="ar-SA" sz="2400" b="1" dirty="0">
                <a:solidFill>
                  <a:prstClr val="black"/>
                </a:solidFill>
                <a:latin typeface="رموز الرياضيات العربية" panose="02020603050405020304" pitchFamily="18" charset="0"/>
                <a:cs typeface="رموز الرياضيات العربية" panose="02020603050405020304" pitchFamily="18" charset="0"/>
              </a:rPr>
              <a:t>2</a:t>
            </a:r>
            <a:r>
              <a:rPr lang="ar-SA" sz="3600" b="1" dirty="0">
                <a:solidFill>
                  <a:prstClr val="black"/>
                </a:solidFill>
                <a:latin typeface="رموز الرياضيات العربية" panose="02020603050405020304" pitchFamily="18" charset="0"/>
                <a:cs typeface="رموز الرياضيات العربية" panose="02020603050405020304" pitchFamily="18" charset="0"/>
              </a:rPr>
              <a:t>        </a:t>
            </a:r>
            <a:r>
              <a:rPr lang="ar-SA" sz="3600" b="1" dirty="0">
                <a:solidFill>
                  <a:prstClr val="black"/>
                </a:solidFill>
                <a:latin typeface="Traditional Arabic" pitchFamily="18" charset="-78"/>
                <a:cs typeface="Traditional Arabic" pitchFamily="18" charset="-78"/>
              </a:rPr>
              <a:t>ب ) 78 سم</a:t>
            </a:r>
            <a:r>
              <a:rPr lang="ar-SA" sz="2400" b="1" dirty="0">
                <a:solidFill>
                  <a:prstClr val="black"/>
                </a:solidFill>
                <a:latin typeface="رموز الرياضيات العربية" panose="02020603050405020304" pitchFamily="18" charset="0"/>
                <a:cs typeface="رموز الرياضيات العربية" panose="02020603050405020304" pitchFamily="18" charset="0"/>
              </a:rPr>
              <a:t>2</a:t>
            </a:r>
            <a:r>
              <a:rPr lang="ar-SA" sz="3600" b="1" dirty="0">
                <a:solidFill>
                  <a:prstClr val="black"/>
                </a:solidFill>
                <a:latin typeface="رموز الرياضيات العربية" panose="02020603050405020304" pitchFamily="18" charset="0"/>
                <a:cs typeface="رموز الرياضيات العربية" panose="02020603050405020304" pitchFamily="18" charset="0"/>
              </a:rPr>
              <a:t>      </a:t>
            </a:r>
            <a:r>
              <a:rPr lang="ar-SA" sz="3600" b="1" dirty="0">
                <a:solidFill>
                  <a:prstClr val="black"/>
                </a:solidFill>
                <a:latin typeface="Traditional Arabic" pitchFamily="18" charset="-78"/>
                <a:cs typeface="Traditional Arabic" pitchFamily="18" charset="-78"/>
              </a:rPr>
              <a:t>ج) 86</a:t>
            </a:r>
            <a:r>
              <a:rPr lang="ar-SA" sz="3600" b="1" dirty="0">
                <a:solidFill>
                  <a:prstClr val="black"/>
                </a:solidFill>
                <a:latin typeface="رموز الرياضيات العربية" panose="02020603050405020304" pitchFamily="18" charset="0"/>
                <a:cs typeface="رموز الرياضيات العربية" panose="02020603050405020304" pitchFamily="18" charset="0"/>
              </a:rPr>
              <a:t> </a:t>
            </a:r>
            <a:r>
              <a:rPr lang="ar-SA" sz="3600" b="1" dirty="0">
                <a:solidFill>
                  <a:prstClr val="black"/>
                </a:solidFill>
                <a:latin typeface="Traditional Arabic" pitchFamily="18" charset="-78"/>
                <a:cs typeface="Traditional Arabic" pitchFamily="18" charset="-78"/>
              </a:rPr>
              <a:t>سم</a:t>
            </a:r>
            <a:r>
              <a:rPr lang="ar-SA" sz="2400" b="1" dirty="0">
                <a:solidFill>
                  <a:prstClr val="black"/>
                </a:solidFill>
                <a:latin typeface="رموز الرياضيات العربية" panose="02020603050405020304" pitchFamily="18" charset="0"/>
                <a:cs typeface="رموز الرياضيات العربية" panose="02020603050405020304" pitchFamily="18" charset="0"/>
              </a:rPr>
              <a:t>2</a:t>
            </a:r>
            <a:r>
              <a:rPr lang="ar-SA" sz="3600" b="1" dirty="0">
                <a:solidFill>
                  <a:prstClr val="black"/>
                </a:solidFill>
                <a:latin typeface="رموز الرياضيات العربية" panose="02020603050405020304" pitchFamily="18" charset="0"/>
                <a:cs typeface="رموز الرياضيات العربية" panose="02020603050405020304" pitchFamily="18" charset="0"/>
              </a:rPr>
              <a:t>       </a:t>
            </a:r>
            <a:r>
              <a:rPr lang="ar-SA" sz="3600" b="1" dirty="0">
                <a:solidFill>
                  <a:prstClr val="black"/>
                </a:solidFill>
                <a:latin typeface="Traditional Arabic" pitchFamily="18" charset="-78"/>
                <a:cs typeface="Traditional Arabic" pitchFamily="18" charset="-78"/>
              </a:rPr>
              <a:t>د) 96</a:t>
            </a:r>
            <a:r>
              <a:rPr lang="ar-SA" sz="3600" b="1" dirty="0">
                <a:solidFill>
                  <a:prstClr val="black"/>
                </a:solidFill>
                <a:latin typeface="رموز الرياضيات العربية" panose="02020603050405020304" pitchFamily="18" charset="0"/>
                <a:cs typeface="رموز الرياضيات العربية" panose="02020603050405020304" pitchFamily="18" charset="0"/>
              </a:rPr>
              <a:t> </a:t>
            </a:r>
            <a:r>
              <a:rPr lang="ar-SA" sz="3600" b="1" dirty="0">
                <a:solidFill>
                  <a:prstClr val="black"/>
                </a:solidFill>
                <a:latin typeface="Traditional Arabic" pitchFamily="18" charset="-78"/>
                <a:cs typeface="Traditional Arabic" pitchFamily="18" charset="-78"/>
              </a:rPr>
              <a:t>سم</a:t>
            </a:r>
            <a:r>
              <a:rPr lang="ar-SA" sz="2400" b="1" dirty="0">
                <a:solidFill>
                  <a:prstClr val="black"/>
                </a:solidFill>
                <a:latin typeface="رموز الرياضيات العربية" panose="02020603050405020304" pitchFamily="18" charset="0"/>
                <a:cs typeface="رموز الرياضيات العربية" panose="02020603050405020304" pitchFamily="18" charset="0"/>
              </a:rPr>
              <a:t>2</a:t>
            </a:r>
            <a:r>
              <a:rPr lang="ar-SA" sz="3600" b="1" dirty="0">
                <a:solidFill>
                  <a:prstClr val="black"/>
                </a:solidFill>
                <a:latin typeface="رموز الرياضيات العربية" panose="02020603050405020304" pitchFamily="18" charset="0"/>
                <a:cs typeface="رموز الرياضيات العربية" panose="02020603050405020304" pitchFamily="18" charset="0"/>
              </a:rPr>
              <a:t> </a:t>
            </a:r>
            <a:endParaRPr lang="ar-SA" sz="3600" b="1" dirty="0">
              <a:solidFill>
                <a:prstClr val="black"/>
              </a:solidFill>
              <a:latin typeface="Traditional Arabic" pitchFamily="18" charset="-78"/>
              <a:cs typeface="Traditional Arabic" pitchFamily="18" charset="-78"/>
            </a:endParaRPr>
          </a:p>
          <a:p>
            <a:pPr algn="l" defTabSz="457200" rtl="0"/>
            <a:endParaRPr lang="ar-SA" sz="3600" dirty="0">
              <a:solidFill>
                <a:prstClr val="black"/>
              </a:solidFill>
              <a:latin typeface="Lucida Sans Unicode"/>
            </a:endParaRPr>
          </a:p>
        </p:txBody>
      </p:sp>
      <p:pic>
        <p:nvPicPr>
          <p:cNvPr id="8" name="صورة 7">
            <a:extLst>
              <a:ext uri="{FF2B5EF4-FFF2-40B4-BE49-F238E27FC236}">
                <a16:creationId xmlns:a16="http://schemas.microsoft.com/office/drawing/2014/main" id="{A6F72113-C314-0BD6-F9D9-A0DDA5A4DD03}"/>
              </a:ext>
            </a:extLst>
          </p:cNvPr>
          <p:cNvPicPr>
            <a:picLocks noChangeAspect="1"/>
          </p:cNvPicPr>
          <p:nvPr/>
        </p:nvPicPr>
        <p:blipFill>
          <a:blip r:embed="rId5"/>
          <a:stretch>
            <a:fillRect/>
          </a:stretch>
        </p:blipFill>
        <p:spPr>
          <a:xfrm>
            <a:off x="0" y="4699624"/>
            <a:ext cx="2085013" cy="1091279"/>
          </a:xfrm>
          <a:prstGeom prst="rect">
            <a:avLst/>
          </a:prstGeom>
        </p:spPr>
      </p:pic>
      <p:graphicFrame>
        <p:nvGraphicFramePr>
          <p:cNvPr id="2" name="جدول 1">
            <a:extLst>
              <a:ext uri="{FF2B5EF4-FFF2-40B4-BE49-F238E27FC236}">
                <a16:creationId xmlns:a16="http://schemas.microsoft.com/office/drawing/2014/main" id="{D2C6A5FF-1B96-EDDE-1750-54D0B04C63DF}"/>
              </a:ext>
            </a:extLst>
          </p:cNvPr>
          <p:cNvGraphicFramePr>
            <a:graphicFrameLocks noGrp="1"/>
          </p:cNvGraphicFramePr>
          <p:nvPr>
            <p:extLst>
              <p:ext uri="{D42A27DB-BD31-4B8C-83A1-F6EECF244321}">
                <p14:modId xmlns:p14="http://schemas.microsoft.com/office/powerpoint/2010/main" val="681256572"/>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/7 )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5" name="صورة 4">
            <a:extLst>
              <a:ext uri="{FF2B5EF4-FFF2-40B4-BE49-F238E27FC236}">
                <a16:creationId xmlns:a16="http://schemas.microsoft.com/office/drawing/2014/main" id="{8225DCA3-AFA5-80A7-DD76-036A208246FE}"/>
              </a:ext>
            </a:extLst>
          </p:cNvPr>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9" name="clock">
            <a:extLst>
              <a:ext uri="{FF2B5EF4-FFF2-40B4-BE49-F238E27FC236}">
                <a16:creationId xmlns:a16="http://schemas.microsoft.com/office/drawing/2014/main" id="{3720190C-4B80-FA74-0933-1145B0A346E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10" name="صورة 11">
            <a:extLst>
              <a:ext uri="{FF2B5EF4-FFF2-40B4-BE49-F238E27FC236}">
                <a16:creationId xmlns:a16="http://schemas.microsoft.com/office/drawing/2014/main" id="{1D602987-F39D-9E06-4E8B-38AC80647D20}"/>
              </a:ext>
            </a:extLst>
          </p:cNvPr>
          <p:cNvPicPr>
            <a:picLocks noChangeAspect="1" noChangeArrowheads="1"/>
          </p:cNvPicPr>
          <p:nvPr/>
        </p:nvPicPr>
        <p:blipFill>
          <a:blip r:embed="rId8"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9238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4472952" y="2647185"/>
            <a:ext cx="7434064" cy="1938992"/>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إذا علمت أن أب قطر الدائرة، احسب محيطها؟</a:t>
            </a: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أ)15 ط    ب ) 13 ط   ج) 12 ط     د) 10 ط</a:t>
            </a:r>
          </a:p>
        </p:txBody>
      </p:sp>
      <p:sp>
        <p:nvSpPr>
          <p:cNvPr id="7" name="شكل بيضاوي 6"/>
          <p:cNvSpPr/>
          <p:nvPr/>
        </p:nvSpPr>
        <p:spPr>
          <a:xfrm>
            <a:off x="8193974" y="3757113"/>
            <a:ext cx="2058803" cy="86685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6" name="صورة 5">
            <a:extLst>
              <a:ext uri="{FF2B5EF4-FFF2-40B4-BE49-F238E27FC236}">
                <a16:creationId xmlns:a16="http://schemas.microsoft.com/office/drawing/2014/main" id="{5B56E49E-9EA0-4D17-AACC-8410CDC2204C}"/>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861111"/>
            <a:ext cx="12192000" cy="1329395"/>
          </a:xfrm>
          <a:prstGeom prst="rect">
            <a:avLst/>
          </a:prstGeom>
        </p:spPr>
      </p:pic>
      <p:pic>
        <p:nvPicPr>
          <p:cNvPr id="3" name="صورة 2">
            <a:extLst>
              <a:ext uri="{FF2B5EF4-FFF2-40B4-BE49-F238E27FC236}">
                <a16:creationId xmlns:a16="http://schemas.microsoft.com/office/drawing/2014/main" id="{3FDB259A-6974-7C24-E84E-88C31CDC876B}"/>
              </a:ext>
            </a:extLst>
          </p:cNvPr>
          <p:cNvPicPr>
            <a:picLocks noChangeAspect="1"/>
          </p:cNvPicPr>
          <p:nvPr/>
        </p:nvPicPr>
        <p:blipFill>
          <a:blip r:embed="rId4"/>
          <a:stretch>
            <a:fillRect/>
          </a:stretch>
        </p:blipFill>
        <p:spPr>
          <a:xfrm>
            <a:off x="0" y="4699624"/>
            <a:ext cx="2085013" cy="1091279"/>
          </a:xfrm>
          <a:prstGeom prst="rect">
            <a:avLst/>
          </a:prstGeom>
        </p:spPr>
      </p:pic>
      <p:pic>
        <p:nvPicPr>
          <p:cNvPr id="11" name="صورة 10">
            <a:extLst>
              <a:ext uri="{FF2B5EF4-FFF2-40B4-BE49-F238E27FC236}">
                <a16:creationId xmlns:a16="http://schemas.microsoft.com/office/drawing/2014/main" id="{198372DF-FECB-8FCD-722C-31DCD994F79E}"/>
              </a:ext>
            </a:extLst>
          </p:cNvPr>
          <p:cNvPicPr>
            <a:picLocks noChangeAspect="1"/>
          </p:cNvPicPr>
          <p:nvPr/>
        </p:nvPicPr>
        <p:blipFill>
          <a:blip r:embed="rId5"/>
          <a:stretch>
            <a:fillRect/>
          </a:stretch>
        </p:blipFill>
        <p:spPr>
          <a:xfrm>
            <a:off x="604933" y="1587893"/>
            <a:ext cx="3548180" cy="3036071"/>
          </a:xfrm>
          <a:prstGeom prst="rect">
            <a:avLst/>
          </a:prstGeom>
        </p:spPr>
      </p:pic>
      <p:graphicFrame>
        <p:nvGraphicFramePr>
          <p:cNvPr id="2" name="جدول 1">
            <a:extLst>
              <a:ext uri="{FF2B5EF4-FFF2-40B4-BE49-F238E27FC236}">
                <a16:creationId xmlns:a16="http://schemas.microsoft.com/office/drawing/2014/main" id="{39F538D2-4913-4B26-6B01-0FFC47C9E2D0}"/>
              </a:ext>
            </a:extLst>
          </p:cNvPr>
          <p:cNvGraphicFramePr>
            <a:graphicFrameLocks noGrp="1"/>
          </p:cNvGraphicFramePr>
          <p:nvPr>
            <p:extLst>
              <p:ext uri="{D42A27DB-BD31-4B8C-83A1-F6EECF244321}">
                <p14:modId xmlns:p14="http://schemas.microsoft.com/office/powerpoint/2010/main" val="3338964988"/>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/8 )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5" name="صورة 4">
            <a:extLst>
              <a:ext uri="{FF2B5EF4-FFF2-40B4-BE49-F238E27FC236}">
                <a16:creationId xmlns:a16="http://schemas.microsoft.com/office/drawing/2014/main" id="{583FAC7F-18BB-6291-DD10-58406499DCBA}"/>
              </a:ext>
            </a:extLst>
          </p:cNvPr>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8" name="clock">
            <a:extLst>
              <a:ext uri="{FF2B5EF4-FFF2-40B4-BE49-F238E27FC236}">
                <a16:creationId xmlns:a16="http://schemas.microsoft.com/office/drawing/2014/main" id="{13E718B9-79ED-1AF8-9243-116B862DCB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9" name="صورة 11">
            <a:extLst>
              <a:ext uri="{FF2B5EF4-FFF2-40B4-BE49-F238E27FC236}">
                <a16:creationId xmlns:a16="http://schemas.microsoft.com/office/drawing/2014/main" id="{A2634D25-CFBC-5A61-0694-F0C7170E060F}"/>
              </a:ext>
            </a:extLst>
          </p:cNvPr>
          <p:cNvPicPr>
            <a:picLocks noChangeAspect="1" noChangeArrowheads="1"/>
          </p:cNvPicPr>
          <p:nvPr/>
        </p:nvPicPr>
        <p:blipFill>
          <a:blip r:embed="rId8"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0860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4419537" y="2548470"/>
            <a:ext cx="7434064" cy="1938992"/>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من الشكل المجاور ما قيمة س؟</a:t>
            </a: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أ)60     ب ) 45     ج) 35     د)30</a:t>
            </a:r>
          </a:p>
        </p:txBody>
      </p:sp>
      <p:sp>
        <p:nvSpPr>
          <p:cNvPr id="6" name="شكل بيضاوي 5"/>
          <p:cNvSpPr/>
          <p:nvPr/>
        </p:nvSpPr>
        <p:spPr>
          <a:xfrm>
            <a:off x="9778549" y="3620611"/>
            <a:ext cx="1950770" cy="86685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 name="صورة 4">
            <a:extLst>
              <a:ext uri="{FF2B5EF4-FFF2-40B4-BE49-F238E27FC236}">
                <a16:creationId xmlns:a16="http://schemas.microsoft.com/office/drawing/2014/main" id="{5B73670E-8223-4DBB-87AA-654353F21D36}"/>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28602"/>
            <a:ext cx="12192000" cy="1329395"/>
          </a:xfrm>
          <a:prstGeom prst="rect">
            <a:avLst/>
          </a:prstGeom>
        </p:spPr>
      </p:pic>
      <p:grpSp>
        <p:nvGrpSpPr>
          <p:cNvPr id="8" name="مجموعة 7">
            <a:extLst>
              <a:ext uri="{FF2B5EF4-FFF2-40B4-BE49-F238E27FC236}">
                <a16:creationId xmlns:a16="http://schemas.microsoft.com/office/drawing/2014/main" id="{8E974281-91A5-E08C-9543-CA30EA08BF18}"/>
              </a:ext>
            </a:extLst>
          </p:cNvPr>
          <p:cNvGrpSpPr/>
          <p:nvPr/>
        </p:nvGrpSpPr>
        <p:grpSpPr>
          <a:xfrm>
            <a:off x="338399" y="2370537"/>
            <a:ext cx="3912140" cy="2116925"/>
            <a:chOff x="338399" y="2370537"/>
            <a:chExt cx="3912140" cy="2116925"/>
          </a:xfrm>
        </p:grpSpPr>
        <p:pic>
          <p:nvPicPr>
            <p:cNvPr id="2" name="صورة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399" y="2370537"/>
              <a:ext cx="3912140" cy="2116925"/>
            </a:xfrm>
            <a:prstGeom prst="rect">
              <a:avLst/>
            </a:prstGeom>
          </p:spPr>
        </p:pic>
        <p:sp>
          <p:nvSpPr>
            <p:cNvPr id="7" name="مستطيل 6">
              <a:extLst>
                <a:ext uri="{FF2B5EF4-FFF2-40B4-BE49-F238E27FC236}">
                  <a16:creationId xmlns:a16="http://schemas.microsoft.com/office/drawing/2014/main" id="{8E966630-FD7A-6E67-614A-0A3058D70C69}"/>
                </a:ext>
              </a:extLst>
            </p:cNvPr>
            <p:cNvSpPr/>
            <p:nvPr/>
          </p:nvSpPr>
          <p:spPr>
            <a:xfrm>
              <a:off x="3598223" y="3966357"/>
              <a:ext cx="249382" cy="237507"/>
            </a:xfrm>
            <a:prstGeom prst="rect">
              <a:avLst/>
            </a:prstGeom>
            <a:noFill/>
            <a:ln w="34925">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grpSp>
      <p:graphicFrame>
        <p:nvGraphicFramePr>
          <p:cNvPr id="3" name="جدول 2">
            <a:extLst>
              <a:ext uri="{FF2B5EF4-FFF2-40B4-BE49-F238E27FC236}">
                <a16:creationId xmlns:a16="http://schemas.microsoft.com/office/drawing/2014/main" id="{4FF5BF23-F72E-C653-8B36-279AC7740BF1}"/>
              </a:ext>
            </a:extLst>
          </p:cNvPr>
          <p:cNvGraphicFramePr>
            <a:graphicFrameLocks noGrp="1"/>
          </p:cNvGraphicFramePr>
          <p:nvPr>
            <p:extLst>
              <p:ext uri="{D42A27DB-BD31-4B8C-83A1-F6EECF244321}">
                <p14:modId xmlns:p14="http://schemas.microsoft.com/office/powerpoint/2010/main" val="3917582483"/>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/9 )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9" name="صورة 8">
            <a:extLst>
              <a:ext uri="{FF2B5EF4-FFF2-40B4-BE49-F238E27FC236}">
                <a16:creationId xmlns:a16="http://schemas.microsoft.com/office/drawing/2014/main" id="{96328615-E4EF-AB1B-42BC-B85E1A3F8133}"/>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0" name="clock">
            <a:extLst>
              <a:ext uri="{FF2B5EF4-FFF2-40B4-BE49-F238E27FC236}">
                <a16:creationId xmlns:a16="http://schemas.microsoft.com/office/drawing/2014/main" id="{A330F7BA-B291-342D-9798-6E45EAD1ED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11" name="صورة 11">
            <a:extLst>
              <a:ext uri="{FF2B5EF4-FFF2-40B4-BE49-F238E27FC236}">
                <a16:creationId xmlns:a16="http://schemas.microsoft.com/office/drawing/2014/main" id="{8B464399-F392-FF16-E60C-29DDBC53BE21}"/>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85157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6297880" y="1843950"/>
            <a:ext cx="5401596" cy="3170099"/>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إذا كان ل و م مستقيمان متوازيان </a:t>
            </a:r>
          </a:p>
          <a:p>
            <a:pPr algn="ctr"/>
            <a:r>
              <a:rPr lang="ar-SA" sz="4000" b="1" dirty="0">
                <a:latin typeface="Traditional Arabic" pitchFamily="18" charset="-78"/>
                <a:cs typeface="Traditional Arabic" pitchFamily="18" charset="-78"/>
              </a:rPr>
              <a:t>ما قيمة س؟</a:t>
            </a:r>
          </a:p>
          <a:p>
            <a:pPr algn="ctr"/>
            <a:r>
              <a:rPr lang="ar-SA" sz="4000" b="1" dirty="0">
                <a:latin typeface="Traditional Arabic" pitchFamily="18" charset="-78"/>
                <a:cs typeface="Traditional Arabic" pitchFamily="18" charset="-78"/>
              </a:rPr>
              <a:t>    أ) 30        ب ) 35 </a:t>
            </a:r>
          </a:p>
          <a:p>
            <a:pPr algn="ctr"/>
            <a:r>
              <a:rPr lang="ar-SA" sz="4000" b="1" dirty="0">
                <a:latin typeface="Traditional Arabic" pitchFamily="18" charset="-78"/>
                <a:cs typeface="Traditional Arabic" pitchFamily="18" charset="-78"/>
              </a:rPr>
              <a:t>   </a:t>
            </a:r>
          </a:p>
          <a:p>
            <a:pPr algn="ctr"/>
            <a:r>
              <a:rPr lang="ar-SA" sz="4000" b="1" dirty="0">
                <a:latin typeface="Traditional Arabic" pitchFamily="18" charset="-78"/>
                <a:cs typeface="Traditional Arabic" pitchFamily="18" charset="-78"/>
              </a:rPr>
              <a:t>   ج) 60          د) 70</a:t>
            </a: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664" y="1938537"/>
            <a:ext cx="5844336" cy="2736304"/>
          </a:xfrm>
          <a:prstGeom prst="rect">
            <a:avLst/>
          </a:prstGeom>
        </p:spPr>
      </p:pic>
      <p:sp>
        <p:nvSpPr>
          <p:cNvPr id="6" name="شكل بيضاوي 5"/>
          <p:cNvSpPr/>
          <p:nvPr/>
        </p:nvSpPr>
        <p:spPr>
          <a:xfrm>
            <a:off x="6873944" y="2971799"/>
            <a:ext cx="1681336"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7" name="صورة 6">
            <a:extLst>
              <a:ext uri="{FF2B5EF4-FFF2-40B4-BE49-F238E27FC236}">
                <a16:creationId xmlns:a16="http://schemas.microsoft.com/office/drawing/2014/main" id="{9526BC39-141D-4C67-A3B3-F65333823F24}"/>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6324248"/>
            <a:ext cx="12192000" cy="1329395"/>
          </a:xfrm>
          <a:prstGeom prst="rect">
            <a:avLst/>
          </a:prstGeom>
        </p:spPr>
      </p:pic>
      <p:graphicFrame>
        <p:nvGraphicFramePr>
          <p:cNvPr id="2" name="جدول 1">
            <a:extLst>
              <a:ext uri="{FF2B5EF4-FFF2-40B4-BE49-F238E27FC236}">
                <a16:creationId xmlns:a16="http://schemas.microsoft.com/office/drawing/2014/main" id="{55BFB4D2-F28C-BE27-5CCC-70E9D661B332}"/>
              </a:ext>
            </a:extLst>
          </p:cNvPr>
          <p:cNvGraphicFramePr>
            <a:graphicFrameLocks noGrp="1"/>
          </p:cNvGraphicFramePr>
          <p:nvPr>
            <p:extLst>
              <p:ext uri="{D42A27DB-BD31-4B8C-83A1-F6EECF244321}">
                <p14:modId xmlns:p14="http://schemas.microsoft.com/office/powerpoint/2010/main" val="917348798"/>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/10 )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صورة 2">
            <a:extLst>
              <a:ext uri="{FF2B5EF4-FFF2-40B4-BE49-F238E27FC236}">
                <a16:creationId xmlns:a16="http://schemas.microsoft.com/office/drawing/2014/main" id="{E16C9FB3-232E-4D3C-5FA0-BBF03F16E378}"/>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8" name="clock">
            <a:extLst>
              <a:ext uri="{FF2B5EF4-FFF2-40B4-BE49-F238E27FC236}">
                <a16:creationId xmlns:a16="http://schemas.microsoft.com/office/drawing/2014/main" id="{38556419-77C1-C80E-9F22-EA5125CA9C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9" name="صورة 11">
            <a:extLst>
              <a:ext uri="{FF2B5EF4-FFF2-40B4-BE49-F238E27FC236}">
                <a16:creationId xmlns:a16="http://schemas.microsoft.com/office/drawing/2014/main" id="{053D6636-12BE-6019-8007-AE7DB6E00ECC}"/>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6285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4420776" y="1894826"/>
            <a:ext cx="7540337" cy="3170099"/>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في الشكل المقابل ما قيمة ل + ك؟</a:t>
            </a:r>
          </a:p>
          <a:p>
            <a:pPr algn="ctr"/>
            <a:r>
              <a:rPr lang="ar-SA" sz="4000" b="1" dirty="0">
                <a:latin typeface="Traditional Arabic" pitchFamily="18" charset="-78"/>
                <a:cs typeface="Traditional Arabic" pitchFamily="18" charset="-78"/>
              </a:rPr>
              <a:t> </a:t>
            </a:r>
          </a:p>
          <a:p>
            <a:pPr algn="ctr"/>
            <a:r>
              <a:rPr lang="ar-SA" sz="4000" b="1" dirty="0">
                <a:latin typeface="Traditional Arabic" pitchFamily="18" charset="-78"/>
                <a:cs typeface="Traditional Arabic" pitchFamily="18" charset="-78"/>
              </a:rPr>
              <a:t>أ) 200   ب ) 180     </a:t>
            </a: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ج) 150    د) 120</a:t>
            </a:r>
          </a:p>
        </p:txBody>
      </p:sp>
      <p:sp>
        <p:nvSpPr>
          <p:cNvPr id="6" name="شكل بيضاوي 5"/>
          <p:cNvSpPr/>
          <p:nvPr/>
        </p:nvSpPr>
        <p:spPr>
          <a:xfrm>
            <a:off x="6377049" y="2971800"/>
            <a:ext cx="1964476" cy="840179"/>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283" y="2183160"/>
            <a:ext cx="4779924" cy="2418089"/>
          </a:xfrm>
          <a:prstGeom prst="rect">
            <a:avLst/>
          </a:prstGeom>
        </p:spPr>
      </p:pic>
      <p:pic>
        <p:nvPicPr>
          <p:cNvPr id="5" name="صورة 4">
            <a:extLst>
              <a:ext uri="{FF2B5EF4-FFF2-40B4-BE49-F238E27FC236}">
                <a16:creationId xmlns:a16="http://schemas.microsoft.com/office/drawing/2014/main" id="{AD532664-F4E9-469F-91E8-38D43B133BE6}"/>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528602"/>
            <a:ext cx="12192000" cy="1329395"/>
          </a:xfrm>
          <a:prstGeom prst="rect">
            <a:avLst/>
          </a:prstGeom>
        </p:spPr>
      </p:pic>
      <p:graphicFrame>
        <p:nvGraphicFramePr>
          <p:cNvPr id="3" name="جدول 2">
            <a:extLst>
              <a:ext uri="{FF2B5EF4-FFF2-40B4-BE49-F238E27FC236}">
                <a16:creationId xmlns:a16="http://schemas.microsoft.com/office/drawing/2014/main" id="{A3646A8B-7791-4242-91BE-5384C8C2AA62}"/>
              </a:ext>
            </a:extLst>
          </p:cNvPr>
          <p:cNvGraphicFramePr>
            <a:graphicFrameLocks noGrp="1"/>
          </p:cNvGraphicFramePr>
          <p:nvPr>
            <p:extLst>
              <p:ext uri="{D42A27DB-BD31-4B8C-83A1-F6EECF244321}">
                <p14:modId xmlns:p14="http://schemas.microsoft.com/office/powerpoint/2010/main" val="3214828813"/>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/11 )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7" name="صورة 6">
            <a:extLst>
              <a:ext uri="{FF2B5EF4-FFF2-40B4-BE49-F238E27FC236}">
                <a16:creationId xmlns:a16="http://schemas.microsoft.com/office/drawing/2014/main" id="{4A2E9C1D-6FF6-FF11-0343-9B2B07EC02D0}"/>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8" name="clock">
            <a:extLst>
              <a:ext uri="{FF2B5EF4-FFF2-40B4-BE49-F238E27FC236}">
                <a16:creationId xmlns:a16="http://schemas.microsoft.com/office/drawing/2014/main" id="{1B4611B3-CD9A-4741-5402-8E0987B2742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9" name="صورة 11">
            <a:extLst>
              <a:ext uri="{FF2B5EF4-FFF2-40B4-BE49-F238E27FC236}">
                <a16:creationId xmlns:a16="http://schemas.microsoft.com/office/drawing/2014/main" id="{5DB52283-E910-AFA6-3555-945036A5B2E9}"/>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0419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5556096" y="1964545"/>
            <a:ext cx="7053095" cy="3170099"/>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في الشكل المجاور ما قيمة س؟ </a:t>
            </a:r>
            <a:endParaRPr lang="ar-SA" sz="2400" b="1" dirty="0">
              <a:latin typeface="Traditional Arabic" pitchFamily="18" charset="-78"/>
              <a:cs typeface="Traditional Arabic" pitchFamily="18" charset="-78"/>
            </a:endParaRP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     أ)100     ب ) 105    </a:t>
            </a: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 ج) 120     د)122</a:t>
            </a:r>
          </a:p>
        </p:txBody>
      </p:sp>
      <p:sp>
        <p:nvSpPr>
          <p:cNvPr id="5" name="شكل بيضاوي 4"/>
          <p:cNvSpPr/>
          <p:nvPr/>
        </p:nvSpPr>
        <p:spPr>
          <a:xfrm>
            <a:off x="7100751" y="4134860"/>
            <a:ext cx="1656184" cy="100811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840" y="2382251"/>
            <a:ext cx="5040560" cy="2375090"/>
          </a:xfrm>
          <a:prstGeom prst="rect">
            <a:avLst/>
          </a:prstGeom>
        </p:spPr>
      </p:pic>
      <p:cxnSp>
        <p:nvCxnSpPr>
          <p:cNvPr id="6" name="رابط مستقيم 5"/>
          <p:cNvCxnSpPr/>
          <p:nvPr/>
        </p:nvCxnSpPr>
        <p:spPr>
          <a:xfrm flipH="1">
            <a:off x="718308" y="3743290"/>
            <a:ext cx="350043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7" name="صورة 6">
            <a:extLst>
              <a:ext uri="{FF2B5EF4-FFF2-40B4-BE49-F238E27FC236}">
                <a16:creationId xmlns:a16="http://schemas.microsoft.com/office/drawing/2014/main" id="{6CF0E82D-ECE7-4FCE-9928-DD4D78B935A8}"/>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528602"/>
            <a:ext cx="12192000" cy="1329395"/>
          </a:xfrm>
          <a:prstGeom prst="rect">
            <a:avLst/>
          </a:prstGeom>
        </p:spPr>
      </p:pic>
      <p:graphicFrame>
        <p:nvGraphicFramePr>
          <p:cNvPr id="3" name="جدول 2">
            <a:extLst>
              <a:ext uri="{FF2B5EF4-FFF2-40B4-BE49-F238E27FC236}">
                <a16:creationId xmlns:a16="http://schemas.microsoft.com/office/drawing/2014/main" id="{020F1C63-BF8D-7068-BE6D-37EAF57F07E0}"/>
              </a:ext>
            </a:extLst>
          </p:cNvPr>
          <p:cNvGraphicFramePr>
            <a:graphicFrameLocks noGrp="1"/>
          </p:cNvGraphicFramePr>
          <p:nvPr>
            <p:extLst>
              <p:ext uri="{D42A27DB-BD31-4B8C-83A1-F6EECF244321}">
                <p14:modId xmlns:p14="http://schemas.microsoft.com/office/powerpoint/2010/main" val="572646966"/>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/12 )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8" name="صورة 7">
            <a:extLst>
              <a:ext uri="{FF2B5EF4-FFF2-40B4-BE49-F238E27FC236}">
                <a16:creationId xmlns:a16="http://schemas.microsoft.com/office/drawing/2014/main" id="{6F2E1EE9-9EB6-6E3C-78BE-D6AC1C2AB689}"/>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9" name="clock">
            <a:extLst>
              <a:ext uri="{FF2B5EF4-FFF2-40B4-BE49-F238E27FC236}">
                <a16:creationId xmlns:a16="http://schemas.microsoft.com/office/drawing/2014/main" id="{027CA526-46F9-59CD-726F-E0E0C5F5EC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10" name="صورة 11">
            <a:extLst>
              <a:ext uri="{FF2B5EF4-FFF2-40B4-BE49-F238E27FC236}">
                <a16:creationId xmlns:a16="http://schemas.microsoft.com/office/drawing/2014/main" id="{659CE12C-2263-F88C-0374-321B8269D48A}"/>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1566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38" name="Picture 2"/>
          <p:cNvPicPr>
            <a:picLocks noChangeAspect="1" noChangeArrowheads="1"/>
          </p:cNvPicPr>
          <p:nvPr/>
        </p:nvPicPr>
        <p:blipFill>
          <a:blip r:embed="rId2"/>
          <a:srcRect l="43689" t="29791" r="43075" b="52292"/>
          <a:stretch>
            <a:fillRect/>
          </a:stretch>
        </p:blipFill>
        <p:spPr bwMode="auto">
          <a:xfrm>
            <a:off x="893872" y="2140524"/>
            <a:ext cx="3507116" cy="2977741"/>
          </a:xfrm>
          <a:prstGeom prst="rect">
            <a:avLst/>
          </a:prstGeom>
          <a:noFill/>
          <a:ln w="9525">
            <a:noFill/>
            <a:miter lim="800000"/>
            <a:headEnd/>
            <a:tailEnd/>
          </a:ln>
          <a:effectLst/>
        </p:spPr>
      </p:pic>
      <p:sp>
        <p:nvSpPr>
          <p:cNvPr id="5" name="TextBox 27"/>
          <p:cNvSpPr txBox="1"/>
          <p:nvPr/>
        </p:nvSpPr>
        <p:spPr>
          <a:xfrm>
            <a:off x="4642312" y="1600440"/>
            <a:ext cx="7540337" cy="707886"/>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إذا كان الشكل مربع فقارن بين:</a:t>
            </a:r>
          </a:p>
        </p:txBody>
      </p:sp>
      <p:sp>
        <p:nvSpPr>
          <p:cNvPr id="7" name="مستطيل 6"/>
          <p:cNvSpPr/>
          <p:nvPr/>
        </p:nvSpPr>
        <p:spPr>
          <a:xfrm>
            <a:off x="6340903" y="3429000"/>
            <a:ext cx="4465320" cy="2308324"/>
          </a:xfrm>
          <a:prstGeom prst="rect">
            <a:avLst/>
          </a:prstGeom>
        </p:spPr>
        <p:txBody>
          <a:bodyPr wrap="square">
            <a:spAutoFit/>
          </a:bodyPr>
          <a:lstStyle/>
          <a:p>
            <a:r>
              <a:rPr lang="ar-SA" sz="3600" b="1" dirty="0">
                <a:latin typeface="Traditional Arabic" pitchFamily="18" charset="-78"/>
                <a:cs typeface="Traditional Arabic" pitchFamily="18" charset="-78"/>
              </a:rPr>
              <a:t> أ)  القيمة الأولى أكبر من الثانية </a:t>
            </a:r>
          </a:p>
          <a:p>
            <a:r>
              <a:rPr lang="ar-SA" sz="3600" b="1" dirty="0">
                <a:latin typeface="Traditional Arabic" pitchFamily="18" charset="-78"/>
                <a:cs typeface="Traditional Arabic" pitchFamily="18" charset="-78"/>
              </a:rPr>
              <a:t>ب) القيمة الثانية أكبر من الأولى </a:t>
            </a:r>
          </a:p>
          <a:p>
            <a:r>
              <a:rPr lang="ar-SA" sz="3600" b="1" dirty="0">
                <a:latin typeface="Traditional Arabic" pitchFamily="18" charset="-78"/>
                <a:cs typeface="Traditional Arabic" pitchFamily="18" charset="-78"/>
              </a:rPr>
              <a:t>ج) القيمتان متساويتان</a:t>
            </a:r>
          </a:p>
          <a:p>
            <a:r>
              <a:rPr lang="ar-SA" sz="3600" b="1" dirty="0">
                <a:latin typeface="Traditional Arabic" pitchFamily="18" charset="-78"/>
                <a:cs typeface="Traditional Arabic" pitchFamily="18" charset="-78"/>
              </a:rPr>
              <a:t> د) المعطيات غير كافية </a:t>
            </a:r>
          </a:p>
        </p:txBody>
      </p:sp>
      <p:sp>
        <p:nvSpPr>
          <p:cNvPr id="8" name="شكل بيضاوي 7"/>
          <p:cNvSpPr/>
          <p:nvPr/>
        </p:nvSpPr>
        <p:spPr>
          <a:xfrm>
            <a:off x="6096000" y="3148579"/>
            <a:ext cx="5202128" cy="100811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9" name="صورة 8">
            <a:extLst>
              <a:ext uri="{FF2B5EF4-FFF2-40B4-BE49-F238E27FC236}">
                <a16:creationId xmlns:a16="http://schemas.microsoft.com/office/drawing/2014/main" id="{1AE6DF5C-D823-4772-B015-7C7D85143A8F}"/>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528602"/>
            <a:ext cx="12192000" cy="1329395"/>
          </a:xfrm>
          <a:prstGeom prst="rect">
            <a:avLst/>
          </a:prstGeom>
        </p:spPr>
      </p:pic>
      <p:graphicFrame>
        <p:nvGraphicFramePr>
          <p:cNvPr id="13" name="جدول 12">
            <a:extLst>
              <a:ext uri="{FF2B5EF4-FFF2-40B4-BE49-F238E27FC236}">
                <a16:creationId xmlns:a16="http://schemas.microsoft.com/office/drawing/2014/main" id="{61635413-B7BB-BE89-F5F4-2A2A0F5B11BF}"/>
              </a:ext>
            </a:extLst>
          </p:cNvPr>
          <p:cNvGraphicFramePr>
            <a:graphicFrameLocks noGrp="1"/>
          </p:cNvGraphicFramePr>
          <p:nvPr>
            <p:extLst>
              <p:ext uri="{D42A27DB-BD31-4B8C-83A1-F6EECF244321}">
                <p14:modId xmlns:p14="http://schemas.microsoft.com/office/powerpoint/2010/main" val="1847131946"/>
              </p:ext>
            </p:extLst>
          </p:nvPr>
        </p:nvGraphicFramePr>
        <p:xfrm>
          <a:off x="5364480" y="2308326"/>
          <a:ext cx="6096000" cy="853440"/>
        </p:xfrm>
        <a:graphic>
          <a:graphicData uri="http://schemas.openxmlformats.org/drawingml/2006/table">
            <a:tbl>
              <a:tblPr rtl="1" firstRow="1" bandRow="1">
                <a:tableStyleId>{F5AB1C69-6EDB-4FF4-983F-18BD219EF322}</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gridSpan="2">
                  <a:txBody>
                    <a:bodyPr/>
                    <a:lstStyle/>
                    <a:p>
                      <a:pPr algn="ctr" rtl="1"/>
                      <a:r>
                        <a:rPr lang="ar-SA" sz="2400" dirty="0">
                          <a:solidFill>
                            <a:schemeClr val="tx1"/>
                          </a:solidFill>
                        </a:rPr>
                        <a:t>القيمة الأولى                القيمة الثانية </a:t>
                      </a:r>
                    </a:p>
                  </a:txBody>
                  <a:tcPr anchor="ctr">
                    <a:solidFill>
                      <a:schemeClr val="accent4">
                        <a:lumMod val="40000"/>
                        <a:lumOff val="60000"/>
                      </a:schemeClr>
                    </a:solidFill>
                  </a:tcPr>
                </a:tc>
                <a:tc hMerge="1">
                  <a:txBody>
                    <a:bodyPr/>
                    <a:lstStyle/>
                    <a:p>
                      <a:pPr rtl="1"/>
                      <a:endParaRPr lang="ar-SA" dirty="0"/>
                    </a:p>
                  </a:txBody>
                  <a:tcPr/>
                </a:tc>
                <a:extLst>
                  <a:ext uri="{0D108BD9-81ED-4DB2-BD59-A6C34878D82A}">
                    <a16:rowId xmlns:a16="http://schemas.microsoft.com/office/drawing/2014/main" val="10000"/>
                  </a:ext>
                </a:extLst>
              </a:tr>
              <a:tr h="370840">
                <a:tc>
                  <a:txBody>
                    <a:bodyPr/>
                    <a:lstStyle/>
                    <a:p>
                      <a:pPr algn="ctr" rtl="1"/>
                      <a:r>
                        <a:rPr lang="ar-SA" sz="2000" b="1" dirty="0"/>
                        <a:t>س</a:t>
                      </a:r>
                    </a:p>
                  </a:txBody>
                  <a:tcPr/>
                </a:tc>
                <a:tc>
                  <a:txBody>
                    <a:bodyPr/>
                    <a:lstStyle/>
                    <a:p>
                      <a:pPr algn="ctr" rtl="1"/>
                      <a:r>
                        <a:rPr lang="ar-SA" sz="2000" b="1" dirty="0"/>
                        <a:t>110</a:t>
                      </a:r>
                    </a:p>
                  </a:txBody>
                  <a:tcPr/>
                </a:tc>
                <a:extLst>
                  <a:ext uri="{0D108BD9-81ED-4DB2-BD59-A6C34878D82A}">
                    <a16:rowId xmlns:a16="http://schemas.microsoft.com/office/drawing/2014/main" val="10001"/>
                  </a:ext>
                </a:extLst>
              </a:tr>
            </a:tbl>
          </a:graphicData>
        </a:graphic>
      </p:graphicFrame>
      <p:cxnSp>
        <p:nvCxnSpPr>
          <p:cNvPr id="14" name="رابط مستقيم 13">
            <a:extLst>
              <a:ext uri="{FF2B5EF4-FFF2-40B4-BE49-F238E27FC236}">
                <a16:creationId xmlns:a16="http://schemas.microsoft.com/office/drawing/2014/main" id="{2072CE77-14C3-1B15-8B01-DE38CB50C1C2}"/>
              </a:ext>
            </a:extLst>
          </p:cNvPr>
          <p:cNvCxnSpPr>
            <a:cxnSpLocks/>
            <a:stCxn id="13" idx="0"/>
            <a:endCxn id="13" idx="2"/>
          </p:cNvCxnSpPr>
          <p:nvPr/>
        </p:nvCxnSpPr>
        <p:spPr>
          <a:xfrm>
            <a:off x="8412480" y="2308326"/>
            <a:ext cx="0" cy="853440"/>
          </a:xfrm>
          <a:prstGeom prst="line">
            <a:avLst/>
          </a:prstGeom>
          <a:ln w="34925"/>
        </p:spPr>
        <p:style>
          <a:lnRef idx="1">
            <a:schemeClr val="dk1"/>
          </a:lnRef>
          <a:fillRef idx="0">
            <a:schemeClr val="dk1"/>
          </a:fillRef>
          <a:effectRef idx="0">
            <a:schemeClr val="dk1"/>
          </a:effectRef>
          <a:fontRef idx="minor">
            <a:schemeClr val="tx1"/>
          </a:fontRef>
        </p:style>
      </p:cxnSp>
      <p:graphicFrame>
        <p:nvGraphicFramePr>
          <p:cNvPr id="2" name="جدول 1">
            <a:extLst>
              <a:ext uri="{FF2B5EF4-FFF2-40B4-BE49-F238E27FC236}">
                <a16:creationId xmlns:a16="http://schemas.microsoft.com/office/drawing/2014/main" id="{E06D16F2-1534-EECB-9FF0-C1010A0F4D66}"/>
              </a:ext>
            </a:extLst>
          </p:cNvPr>
          <p:cNvGraphicFramePr>
            <a:graphicFrameLocks noGrp="1"/>
          </p:cNvGraphicFramePr>
          <p:nvPr>
            <p:extLst>
              <p:ext uri="{D42A27DB-BD31-4B8C-83A1-F6EECF244321}">
                <p14:modId xmlns:p14="http://schemas.microsoft.com/office/powerpoint/2010/main" val="1695937581"/>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/13 )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صورة 2">
            <a:extLst>
              <a:ext uri="{FF2B5EF4-FFF2-40B4-BE49-F238E27FC236}">
                <a16:creationId xmlns:a16="http://schemas.microsoft.com/office/drawing/2014/main" id="{896A8E3B-4979-3968-A72A-01DFBC4E6429}"/>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4" name="clock">
            <a:extLst>
              <a:ext uri="{FF2B5EF4-FFF2-40B4-BE49-F238E27FC236}">
                <a16:creationId xmlns:a16="http://schemas.microsoft.com/office/drawing/2014/main" id="{CFC4B27D-45F2-2DCB-FC74-BD05FB593B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6" name="صورة 11">
            <a:extLst>
              <a:ext uri="{FF2B5EF4-FFF2-40B4-BE49-F238E27FC236}">
                <a16:creationId xmlns:a16="http://schemas.microsoft.com/office/drawing/2014/main" id="{0B4E09CB-B6FD-24E6-2A82-16C476D4CDDF}"/>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4464465" y="2441580"/>
            <a:ext cx="7434064" cy="1938992"/>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من الشكل المجاور ما قيمة س؟</a:t>
            </a: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أ)65     ب ) 60     ج) 90     </a:t>
            </a:r>
            <a:r>
              <a:rPr lang="ar-SA" sz="4000" b="1" dirty="0" err="1">
                <a:latin typeface="Traditional Arabic" pitchFamily="18" charset="-78"/>
                <a:cs typeface="Traditional Arabic" pitchFamily="18" charset="-78"/>
              </a:rPr>
              <a:t>د</a:t>
            </a:r>
            <a:r>
              <a:rPr lang="ar-SA" sz="4000" b="1" dirty="0">
                <a:latin typeface="Traditional Arabic" pitchFamily="18" charset="-78"/>
                <a:cs typeface="Traditional Arabic" pitchFamily="18" charset="-78"/>
              </a:rPr>
              <a:t>)120</a:t>
            </a:r>
          </a:p>
        </p:txBody>
      </p:sp>
      <p:sp>
        <p:nvSpPr>
          <p:cNvPr id="6" name="شكل بيضاوي 5"/>
          <p:cNvSpPr/>
          <p:nvPr/>
        </p:nvSpPr>
        <p:spPr>
          <a:xfrm>
            <a:off x="8297590" y="3513721"/>
            <a:ext cx="1806754" cy="86685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8242" name="AutoShape 2" descr="blob:https://web.whatsapp.com/f12e3933-d8c5-4239-bde0-0e6cb5b875e8"/>
          <p:cNvSpPr>
            <a:spLocks noChangeAspect="1" noChangeArrowheads="1"/>
          </p:cNvSpPr>
          <p:nvPr/>
        </p:nvSpPr>
        <p:spPr bwMode="auto">
          <a:xfrm>
            <a:off x="11971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38244" name="AutoShape 4" descr="blob:https://web.whatsapp.com/f12e3933-d8c5-4239-bde0-0e6cb5b875e8"/>
          <p:cNvSpPr>
            <a:spLocks noChangeAspect="1" noChangeArrowheads="1"/>
          </p:cNvSpPr>
          <p:nvPr/>
        </p:nvSpPr>
        <p:spPr bwMode="auto">
          <a:xfrm>
            <a:off x="11971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138245" name="Picture 5" descr="C:\Users\user\Downloads\WhatsApp Image 2019-09-13 at 1.54.53 PM.jpeg"/>
          <p:cNvPicPr>
            <a:picLocks noChangeAspect="1" noChangeArrowheads="1"/>
          </p:cNvPicPr>
          <p:nvPr/>
        </p:nvPicPr>
        <p:blipFill>
          <a:blip r:embed="rId2"/>
          <a:srcRect/>
          <a:stretch>
            <a:fillRect/>
          </a:stretch>
        </p:blipFill>
        <p:spPr bwMode="auto">
          <a:xfrm>
            <a:off x="763038" y="2196643"/>
            <a:ext cx="3315020" cy="2926080"/>
          </a:xfrm>
          <a:prstGeom prst="rect">
            <a:avLst/>
          </a:prstGeom>
          <a:noFill/>
        </p:spPr>
      </p:pic>
      <p:pic>
        <p:nvPicPr>
          <p:cNvPr id="7" name="صورة 6">
            <a:extLst>
              <a:ext uri="{FF2B5EF4-FFF2-40B4-BE49-F238E27FC236}">
                <a16:creationId xmlns:a16="http://schemas.microsoft.com/office/drawing/2014/main" id="{739F6591-DB45-481E-B108-78D3659A0DA5}"/>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528602"/>
            <a:ext cx="12192000" cy="1329395"/>
          </a:xfrm>
          <a:prstGeom prst="rect">
            <a:avLst/>
          </a:prstGeom>
        </p:spPr>
      </p:pic>
      <p:graphicFrame>
        <p:nvGraphicFramePr>
          <p:cNvPr id="2" name="جدول 1">
            <a:extLst>
              <a:ext uri="{FF2B5EF4-FFF2-40B4-BE49-F238E27FC236}">
                <a16:creationId xmlns:a16="http://schemas.microsoft.com/office/drawing/2014/main" id="{E0E85BB1-9352-7CE1-5014-FBA19AF02937}"/>
              </a:ext>
            </a:extLst>
          </p:cNvPr>
          <p:cNvGraphicFramePr>
            <a:graphicFrameLocks noGrp="1"/>
          </p:cNvGraphicFramePr>
          <p:nvPr>
            <p:extLst>
              <p:ext uri="{D42A27DB-BD31-4B8C-83A1-F6EECF244321}">
                <p14:modId xmlns:p14="http://schemas.microsoft.com/office/powerpoint/2010/main" val="2526504498"/>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/14 )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صورة 2">
            <a:extLst>
              <a:ext uri="{FF2B5EF4-FFF2-40B4-BE49-F238E27FC236}">
                <a16:creationId xmlns:a16="http://schemas.microsoft.com/office/drawing/2014/main" id="{B9284736-9A4A-73F8-96FF-4E58672AB167}"/>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5" name="clock">
            <a:extLst>
              <a:ext uri="{FF2B5EF4-FFF2-40B4-BE49-F238E27FC236}">
                <a16:creationId xmlns:a16="http://schemas.microsoft.com/office/drawing/2014/main" id="{DCD816F9-7898-E2A9-C210-1A748E1B67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8" name="صورة 11">
            <a:extLst>
              <a:ext uri="{FF2B5EF4-FFF2-40B4-BE49-F238E27FC236}">
                <a16:creationId xmlns:a16="http://schemas.microsoft.com/office/drawing/2014/main" id="{A5C0DE34-38BA-B1AD-BD80-8C2A79874CC8}"/>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60775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FE2A3B18-A900-4039-A11C-F94AC328B389}"/>
              </a:ext>
            </a:extLst>
          </p:cNvPr>
          <p:cNvPicPr>
            <a:picLocks noChangeAspect="1"/>
          </p:cNvPicPr>
          <p:nvPr/>
        </p:nvPicPr>
        <p:blipFill rotWithShape="1">
          <a:blip r:embed="rId2"/>
          <a:srcRect l="16385" t="24808" r="62269" b="45229"/>
          <a:stretch/>
        </p:blipFill>
        <p:spPr>
          <a:xfrm>
            <a:off x="595566" y="1597399"/>
            <a:ext cx="4067350" cy="3449720"/>
          </a:xfrm>
          <a:prstGeom prst="rect">
            <a:avLst/>
          </a:prstGeom>
        </p:spPr>
      </p:pic>
      <p:sp>
        <p:nvSpPr>
          <p:cNvPr id="9" name="TextBox 27">
            <a:extLst>
              <a:ext uri="{FF2B5EF4-FFF2-40B4-BE49-F238E27FC236}">
                <a16:creationId xmlns:a16="http://schemas.microsoft.com/office/drawing/2014/main" id="{57EB5BF5-379C-40FA-A5BC-543469A4790E}"/>
              </a:ext>
            </a:extLst>
          </p:cNvPr>
          <p:cNvSpPr txBox="1"/>
          <p:nvPr/>
        </p:nvSpPr>
        <p:spPr>
          <a:xfrm>
            <a:off x="4191990" y="2310695"/>
            <a:ext cx="7404444" cy="1938992"/>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ما مساحة الشكل إذا كان طول ضلع المربع 4 سم؟</a:t>
            </a:r>
          </a:p>
          <a:p>
            <a:pPr algn="ctr"/>
            <a:r>
              <a:rPr lang="ar-SA" sz="4000" b="1" dirty="0">
                <a:latin typeface="Traditional Arabic" pitchFamily="18" charset="-78"/>
                <a:cs typeface="Traditional Arabic" pitchFamily="18" charset="-78"/>
              </a:rPr>
              <a:t> </a:t>
            </a:r>
          </a:p>
          <a:p>
            <a:pPr algn="ctr"/>
            <a:r>
              <a:rPr lang="ar-SA" sz="4000" b="1" dirty="0">
                <a:latin typeface="Traditional Arabic" pitchFamily="18" charset="-78"/>
                <a:cs typeface="Traditional Arabic" pitchFamily="18" charset="-78"/>
              </a:rPr>
              <a:t>أ)24     ب ) 32     ج) 16     د)48</a:t>
            </a:r>
          </a:p>
        </p:txBody>
      </p:sp>
      <p:sp>
        <p:nvSpPr>
          <p:cNvPr id="10" name="شكل بيضاوي 9">
            <a:extLst>
              <a:ext uri="{FF2B5EF4-FFF2-40B4-BE49-F238E27FC236}">
                <a16:creationId xmlns:a16="http://schemas.microsoft.com/office/drawing/2014/main" id="{9A016929-36A1-403B-9045-0C5ED897AFD2}"/>
              </a:ext>
            </a:extLst>
          </p:cNvPr>
          <p:cNvSpPr/>
          <p:nvPr/>
        </p:nvSpPr>
        <p:spPr>
          <a:xfrm>
            <a:off x="7701284" y="3376978"/>
            <a:ext cx="2088232" cy="100811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6" name="صورة 5">
            <a:extLst>
              <a:ext uri="{FF2B5EF4-FFF2-40B4-BE49-F238E27FC236}">
                <a16:creationId xmlns:a16="http://schemas.microsoft.com/office/drawing/2014/main" id="{10FC25D4-8A36-4908-B980-2E2AD8C5EFC5}"/>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528602"/>
            <a:ext cx="12192000" cy="1329395"/>
          </a:xfrm>
          <a:prstGeom prst="rect">
            <a:avLst/>
          </a:prstGeom>
        </p:spPr>
      </p:pic>
      <p:graphicFrame>
        <p:nvGraphicFramePr>
          <p:cNvPr id="2" name="جدول 1">
            <a:extLst>
              <a:ext uri="{FF2B5EF4-FFF2-40B4-BE49-F238E27FC236}">
                <a16:creationId xmlns:a16="http://schemas.microsoft.com/office/drawing/2014/main" id="{9D97F9D7-43D1-FE66-B21D-A292C088CA2C}"/>
              </a:ext>
            </a:extLst>
          </p:cNvPr>
          <p:cNvGraphicFramePr>
            <a:graphicFrameLocks noGrp="1"/>
          </p:cNvGraphicFramePr>
          <p:nvPr>
            <p:extLst>
              <p:ext uri="{D42A27DB-BD31-4B8C-83A1-F6EECF244321}">
                <p14:modId xmlns:p14="http://schemas.microsoft.com/office/powerpoint/2010/main" val="1479022486"/>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/15 )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صورة 2">
            <a:extLst>
              <a:ext uri="{FF2B5EF4-FFF2-40B4-BE49-F238E27FC236}">
                <a16:creationId xmlns:a16="http://schemas.microsoft.com/office/drawing/2014/main" id="{ADC7C983-364F-2FB7-AF6B-DF34BACD0B74}"/>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4" name="clock">
            <a:extLst>
              <a:ext uri="{FF2B5EF4-FFF2-40B4-BE49-F238E27FC236}">
                <a16:creationId xmlns:a16="http://schemas.microsoft.com/office/drawing/2014/main" id="{AFBE1830-AB86-6E98-0379-15829D08D2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7" name="صورة 11">
            <a:extLst>
              <a:ext uri="{FF2B5EF4-FFF2-40B4-BE49-F238E27FC236}">
                <a16:creationId xmlns:a16="http://schemas.microsoft.com/office/drawing/2014/main" id="{C92FB128-6BF5-FFF4-5A17-56CB53667332}"/>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024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4228408" y="2983537"/>
            <a:ext cx="6858000" cy="2677656"/>
          </a:xfrm>
          <a:prstGeom prst="rect">
            <a:avLst/>
          </a:prstGeom>
          <a:noFill/>
          <a:ln w="25400">
            <a:noFill/>
          </a:ln>
        </p:spPr>
        <p:txBody>
          <a:bodyPr wrap="square" rtlCol="1">
            <a:spAutoFit/>
          </a:bodyPr>
          <a:lstStyle/>
          <a:p>
            <a:pPr algn="ctr"/>
            <a:endParaRPr lang="ar-SA" sz="4000" b="1" dirty="0">
              <a:latin typeface="Traditional Arabic" pitchFamily="18" charset="-78"/>
              <a:cs typeface="Traditional Arabic" pitchFamily="18" charset="-78"/>
            </a:endParaRPr>
          </a:p>
          <a:p>
            <a:r>
              <a:rPr lang="ar-SA" sz="3200" b="1" dirty="0">
                <a:latin typeface="Traditional Arabic" pitchFamily="18" charset="-78"/>
                <a:cs typeface="Traditional Arabic" pitchFamily="18" charset="-78"/>
              </a:rPr>
              <a:t> أ)  القيمة الأولى أكبر من الثانية </a:t>
            </a:r>
          </a:p>
          <a:p>
            <a:r>
              <a:rPr lang="ar-SA" sz="3200" b="1" dirty="0">
                <a:latin typeface="Traditional Arabic" pitchFamily="18" charset="-78"/>
                <a:cs typeface="Traditional Arabic" pitchFamily="18" charset="-78"/>
              </a:rPr>
              <a:t>ب) القيمة الثانية أكبر من الأولى </a:t>
            </a:r>
          </a:p>
          <a:p>
            <a:r>
              <a:rPr lang="ar-SA" sz="3200" b="1" dirty="0">
                <a:latin typeface="Traditional Arabic" pitchFamily="18" charset="-78"/>
                <a:cs typeface="Traditional Arabic" pitchFamily="18" charset="-78"/>
              </a:rPr>
              <a:t>ج) القيمتان متساويتان</a:t>
            </a:r>
          </a:p>
          <a:p>
            <a:r>
              <a:rPr lang="ar-SA" sz="3200" b="1" dirty="0">
                <a:latin typeface="Traditional Arabic" pitchFamily="18" charset="-78"/>
                <a:cs typeface="Traditional Arabic" pitchFamily="18" charset="-78"/>
              </a:rPr>
              <a:t> د) المعطيات غير كافية </a:t>
            </a:r>
          </a:p>
        </p:txBody>
      </p:sp>
      <p:grpSp>
        <p:nvGrpSpPr>
          <p:cNvPr id="2" name="مجموعة 1"/>
          <p:cNvGrpSpPr/>
          <p:nvPr/>
        </p:nvGrpSpPr>
        <p:grpSpPr>
          <a:xfrm>
            <a:off x="1473476" y="2489223"/>
            <a:ext cx="2813516" cy="2070902"/>
            <a:chOff x="1851682" y="1837481"/>
            <a:chExt cx="2511312" cy="1879553"/>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p:grpSpPr>
        <p:sp>
          <p:nvSpPr>
            <p:cNvPr id="7" name="متوازي أضلاع 6"/>
            <p:cNvSpPr/>
            <p:nvPr/>
          </p:nvSpPr>
          <p:spPr>
            <a:xfrm rot="5400000">
              <a:off x="2167562" y="1521601"/>
              <a:ext cx="1879552" cy="2511312"/>
            </a:xfrm>
            <a:custGeom>
              <a:avLst/>
              <a:gdLst>
                <a:gd name="connsiteX0" fmla="*/ 0 w 1290645"/>
                <a:gd name="connsiteY0" fmla="*/ 965029 h 965029"/>
                <a:gd name="connsiteX1" fmla="*/ 241257 w 1290645"/>
                <a:gd name="connsiteY1" fmla="*/ 0 h 965029"/>
                <a:gd name="connsiteX2" fmla="*/ 1290645 w 1290645"/>
                <a:gd name="connsiteY2" fmla="*/ 0 h 965029"/>
                <a:gd name="connsiteX3" fmla="*/ 1049388 w 1290645"/>
                <a:gd name="connsiteY3" fmla="*/ 965029 h 965029"/>
                <a:gd name="connsiteX4" fmla="*/ 0 w 1290645"/>
                <a:gd name="connsiteY4" fmla="*/ 965029 h 965029"/>
                <a:gd name="connsiteX0" fmla="*/ 0 w 1290645"/>
                <a:gd name="connsiteY0" fmla="*/ 965029 h 1087858"/>
                <a:gd name="connsiteX1" fmla="*/ 241257 w 1290645"/>
                <a:gd name="connsiteY1" fmla="*/ 0 h 1087858"/>
                <a:gd name="connsiteX2" fmla="*/ 1290645 w 1290645"/>
                <a:gd name="connsiteY2" fmla="*/ 0 h 1087858"/>
                <a:gd name="connsiteX3" fmla="*/ 708194 w 1290645"/>
                <a:gd name="connsiteY3" fmla="*/ 1087858 h 1087858"/>
                <a:gd name="connsiteX4" fmla="*/ 0 w 1290645"/>
                <a:gd name="connsiteY4" fmla="*/ 965029 h 1087858"/>
                <a:gd name="connsiteX0" fmla="*/ 31696 w 1322341"/>
                <a:gd name="connsiteY0" fmla="*/ 965029 h 1087858"/>
                <a:gd name="connsiteX1" fmla="*/ 0 w 1322341"/>
                <a:gd name="connsiteY1" fmla="*/ 191069 h 1087858"/>
                <a:gd name="connsiteX2" fmla="*/ 1322341 w 1322341"/>
                <a:gd name="connsiteY2" fmla="*/ 0 h 1087858"/>
                <a:gd name="connsiteX3" fmla="*/ 739890 w 1322341"/>
                <a:gd name="connsiteY3" fmla="*/ 1087858 h 1087858"/>
                <a:gd name="connsiteX4" fmla="*/ 31696 w 1322341"/>
                <a:gd name="connsiteY4" fmla="*/ 965029 h 1087858"/>
                <a:gd name="connsiteX0" fmla="*/ 127227 w 1417872"/>
                <a:gd name="connsiteY0" fmla="*/ 965029 h 1087858"/>
                <a:gd name="connsiteX1" fmla="*/ 0 w 1417872"/>
                <a:gd name="connsiteY1" fmla="*/ 245660 h 1087858"/>
                <a:gd name="connsiteX2" fmla="*/ 1417872 w 1417872"/>
                <a:gd name="connsiteY2" fmla="*/ 0 h 1087858"/>
                <a:gd name="connsiteX3" fmla="*/ 835421 w 1417872"/>
                <a:gd name="connsiteY3" fmla="*/ 1087858 h 1087858"/>
                <a:gd name="connsiteX4" fmla="*/ 127227 w 1417872"/>
                <a:gd name="connsiteY4" fmla="*/ 965029 h 1087858"/>
                <a:gd name="connsiteX0" fmla="*/ 127227 w 1417872"/>
                <a:gd name="connsiteY0" fmla="*/ 965029 h 992324"/>
                <a:gd name="connsiteX1" fmla="*/ 0 w 1417872"/>
                <a:gd name="connsiteY1" fmla="*/ 245660 h 992324"/>
                <a:gd name="connsiteX2" fmla="*/ 1417872 w 1417872"/>
                <a:gd name="connsiteY2" fmla="*/ 0 h 992324"/>
                <a:gd name="connsiteX3" fmla="*/ 821774 w 1417872"/>
                <a:gd name="connsiteY3" fmla="*/ 992324 h 992324"/>
                <a:gd name="connsiteX4" fmla="*/ 127227 w 1417872"/>
                <a:gd name="connsiteY4" fmla="*/ 965029 h 992324"/>
                <a:gd name="connsiteX0" fmla="*/ 127227 w 821774"/>
                <a:gd name="connsiteY0" fmla="*/ 1592826 h 1620121"/>
                <a:gd name="connsiteX1" fmla="*/ 0 w 821774"/>
                <a:gd name="connsiteY1" fmla="*/ 873457 h 1620121"/>
                <a:gd name="connsiteX2" fmla="*/ 762779 w 821774"/>
                <a:gd name="connsiteY2" fmla="*/ 0 h 1620121"/>
                <a:gd name="connsiteX3" fmla="*/ 821774 w 821774"/>
                <a:gd name="connsiteY3" fmla="*/ 1620121 h 1620121"/>
                <a:gd name="connsiteX4" fmla="*/ 127227 w 821774"/>
                <a:gd name="connsiteY4" fmla="*/ 1592826 h 1620121"/>
                <a:gd name="connsiteX0" fmla="*/ 127227 w 858317"/>
                <a:gd name="connsiteY0" fmla="*/ 1620122 h 1647417"/>
                <a:gd name="connsiteX1" fmla="*/ 0 w 858317"/>
                <a:gd name="connsiteY1" fmla="*/ 900753 h 1647417"/>
                <a:gd name="connsiteX2" fmla="*/ 858317 w 858317"/>
                <a:gd name="connsiteY2" fmla="*/ 0 h 1647417"/>
                <a:gd name="connsiteX3" fmla="*/ 821774 w 858317"/>
                <a:gd name="connsiteY3" fmla="*/ 1647417 h 1647417"/>
                <a:gd name="connsiteX4" fmla="*/ 127227 w 858317"/>
                <a:gd name="connsiteY4" fmla="*/ 1620122 h 1647417"/>
                <a:gd name="connsiteX0" fmla="*/ 127227 w 821774"/>
                <a:gd name="connsiteY0" fmla="*/ 1620122 h 1647417"/>
                <a:gd name="connsiteX1" fmla="*/ 0 w 821774"/>
                <a:gd name="connsiteY1" fmla="*/ 900753 h 1647417"/>
                <a:gd name="connsiteX2" fmla="*/ 817374 w 821774"/>
                <a:gd name="connsiteY2" fmla="*/ 0 h 1647417"/>
                <a:gd name="connsiteX3" fmla="*/ 821774 w 821774"/>
                <a:gd name="connsiteY3" fmla="*/ 1647417 h 1647417"/>
                <a:gd name="connsiteX4" fmla="*/ 127227 w 821774"/>
                <a:gd name="connsiteY4" fmla="*/ 1620122 h 1647417"/>
                <a:gd name="connsiteX0" fmla="*/ 181820 w 821774"/>
                <a:gd name="connsiteY0" fmla="*/ 1756599 h 1756599"/>
                <a:gd name="connsiteX1" fmla="*/ 0 w 821774"/>
                <a:gd name="connsiteY1" fmla="*/ 900753 h 1756599"/>
                <a:gd name="connsiteX2" fmla="*/ 817374 w 821774"/>
                <a:gd name="connsiteY2" fmla="*/ 0 h 1756599"/>
                <a:gd name="connsiteX3" fmla="*/ 821774 w 821774"/>
                <a:gd name="connsiteY3" fmla="*/ 1647417 h 1756599"/>
                <a:gd name="connsiteX4" fmla="*/ 181820 w 821774"/>
                <a:gd name="connsiteY4" fmla="*/ 1756599 h 1756599"/>
                <a:gd name="connsiteX0" fmla="*/ 413829 w 1053783"/>
                <a:gd name="connsiteY0" fmla="*/ 1756599 h 1756599"/>
                <a:gd name="connsiteX1" fmla="*/ 0 w 1053783"/>
                <a:gd name="connsiteY1" fmla="*/ 1091821 h 1756599"/>
                <a:gd name="connsiteX2" fmla="*/ 1049383 w 1053783"/>
                <a:gd name="connsiteY2" fmla="*/ 0 h 1756599"/>
                <a:gd name="connsiteX3" fmla="*/ 1053783 w 1053783"/>
                <a:gd name="connsiteY3" fmla="*/ 1647417 h 1756599"/>
                <a:gd name="connsiteX4" fmla="*/ 413829 w 1053783"/>
                <a:gd name="connsiteY4" fmla="*/ 1756599 h 1756599"/>
                <a:gd name="connsiteX0" fmla="*/ 413829 w 1053783"/>
                <a:gd name="connsiteY0" fmla="*/ 1756599 h 1756599"/>
                <a:gd name="connsiteX1" fmla="*/ 0 w 1053783"/>
                <a:gd name="connsiteY1" fmla="*/ 1091821 h 1756599"/>
                <a:gd name="connsiteX2" fmla="*/ 1049383 w 1053783"/>
                <a:gd name="connsiteY2" fmla="*/ 0 h 1756599"/>
                <a:gd name="connsiteX3" fmla="*/ 1053783 w 1053783"/>
                <a:gd name="connsiteY3" fmla="*/ 1565530 h 1756599"/>
                <a:gd name="connsiteX4" fmla="*/ 413829 w 1053783"/>
                <a:gd name="connsiteY4" fmla="*/ 1756599 h 1756599"/>
                <a:gd name="connsiteX0" fmla="*/ 406121 w 1053783"/>
                <a:gd name="connsiteY0" fmla="*/ 1608038 h 1608038"/>
                <a:gd name="connsiteX1" fmla="*/ 0 w 1053783"/>
                <a:gd name="connsiteY1" fmla="*/ 1091821 h 1608038"/>
                <a:gd name="connsiteX2" fmla="*/ 1049383 w 1053783"/>
                <a:gd name="connsiteY2" fmla="*/ 0 h 1608038"/>
                <a:gd name="connsiteX3" fmla="*/ 1053783 w 1053783"/>
                <a:gd name="connsiteY3" fmla="*/ 1565530 h 1608038"/>
                <a:gd name="connsiteX4" fmla="*/ 406121 w 1053783"/>
                <a:gd name="connsiteY4" fmla="*/ 1608038 h 1608038"/>
                <a:gd name="connsiteX0" fmla="*/ 375289 w 1022951"/>
                <a:gd name="connsiteY0" fmla="*/ 1608038 h 1608038"/>
                <a:gd name="connsiteX1" fmla="*/ 0 w 1022951"/>
                <a:gd name="connsiteY1" fmla="*/ 1048126 h 1608038"/>
                <a:gd name="connsiteX2" fmla="*/ 1018551 w 1022951"/>
                <a:gd name="connsiteY2" fmla="*/ 0 h 1608038"/>
                <a:gd name="connsiteX3" fmla="*/ 1022951 w 1022951"/>
                <a:gd name="connsiteY3" fmla="*/ 1565530 h 1608038"/>
                <a:gd name="connsiteX4" fmla="*/ 375289 w 1022951"/>
                <a:gd name="connsiteY4" fmla="*/ 1608038 h 1608038"/>
                <a:gd name="connsiteX0" fmla="*/ 413827 w 1061489"/>
                <a:gd name="connsiteY0" fmla="*/ 1608038 h 1608038"/>
                <a:gd name="connsiteX1" fmla="*/ 0 w 1061489"/>
                <a:gd name="connsiteY1" fmla="*/ 1065604 h 1608038"/>
                <a:gd name="connsiteX2" fmla="*/ 1057089 w 1061489"/>
                <a:gd name="connsiteY2" fmla="*/ 0 h 1608038"/>
                <a:gd name="connsiteX3" fmla="*/ 1061489 w 1061489"/>
                <a:gd name="connsiteY3" fmla="*/ 1565530 h 1608038"/>
                <a:gd name="connsiteX4" fmla="*/ 413827 w 1061489"/>
                <a:gd name="connsiteY4" fmla="*/ 1608038 h 16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9" h="1608038">
                  <a:moveTo>
                    <a:pt x="413827" y="1608038"/>
                  </a:moveTo>
                  <a:lnTo>
                    <a:pt x="0" y="1065604"/>
                  </a:lnTo>
                  <a:lnTo>
                    <a:pt x="1057089" y="0"/>
                  </a:lnTo>
                  <a:cubicBezTo>
                    <a:pt x="1058556" y="549139"/>
                    <a:pt x="1060022" y="1016391"/>
                    <a:pt x="1061489" y="1565530"/>
                  </a:cubicBezTo>
                  <a:lnTo>
                    <a:pt x="413827" y="1608038"/>
                  </a:lnTo>
                  <a:close/>
                </a:path>
              </a:pathLst>
            </a:cu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مستطيل 10"/>
            <p:cNvSpPr/>
            <p:nvPr/>
          </p:nvSpPr>
          <p:spPr>
            <a:xfrm>
              <a:off x="1928907" y="3501010"/>
              <a:ext cx="245624" cy="216024"/>
            </a:xfrm>
            <a:prstGeom prst="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ربع نص 8"/>
            <p:cNvSpPr txBox="1"/>
            <p:nvPr/>
          </p:nvSpPr>
          <p:spPr>
            <a:xfrm>
              <a:off x="3476325" y="3307149"/>
              <a:ext cx="428322" cy="369332"/>
            </a:xfrm>
            <a:prstGeom prst="rect">
              <a:avLst/>
            </a:prstGeom>
            <a:grpFill/>
          </p:spPr>
          <p:txBody>
            <a:bodyPr wrap="none" rtlCol="1">
              <a:spAutoFit/>
            </a:bodyPr>
            <a:lstStyle/>
            <a:p>
              <a:r>
                <a:rPr lang="ar-SA" dirty="0"/>
                <a:t>35</a:t>
              </a:r>
              <a:r>
                <a:rPr lang="ar-SA" dirty="0">
                  <a:latin typeface="Cambria Math" panose="02040503050406030204" pitchFamily="18" charset="0"/>
                  <a:ea typeface="Cambria Math" panose="02040503050406030204" pitchFamily="18" charset="0"/>
                </a:rPr>
                <a:t>ͦ</a:t>
              </a:r>
              <a:endParaRPr lang="ar-SA" dirty="0"/>
            </a:p>
          </p:txBody>
        </p:sp>
        <p:sp>
          <p:nvSpPr>
            <p:cNvPr id="8" name="مربع نص 7"/>
            <p:cNvSpPr txBox="1"/>
            <p:nvPr/>
          </p:nvSpPr>
          <p:spPr>
            <a:xfrm>
              <a:off x="2009565" y="2506320"/>
              <a:ext cx="373820" cy="369332"/>
            </a:xfrm>
            <a:prstGeom prst="rect">
              <a:avLst/>
            </a:prstGeom>
            <a:grpFill/>
          </p:spPr>
          <p:txBody>
            <a:bodyPr wrap="none" rtlCol="1">
              <a:spAutoFit/>
            </a:bodyPr>
            <a:lstStyle/>
            <a:p>
              <a:r>
                <a:rPr lang="ar-SA" dirty="0"/>
                <a:t>س</a:t>
              </a:r>
              <a:r>
                <a:rPr lang="ar-SA" dirty="0">
                  <a:latin typeface="Cambria Math" panose="02040503050406030204" pitchFamily="18" charset="0"/>
                  <a:ea typeface="Cambria Math" panose="02040503050406030204" pitchFamily="18" charset="0"/>
                </a:rPr>
                <a:t>ͦ</a:t>
              </a:r>
              <a:endParaRPr lang="ar-SA" dirty="0"/>
            </a:p>
          </p:txBody>
        </p:sp>
        <p:sp>
          <p:nvSpPr>
            <p:cNvPr id="12" name="مستطيل 11"/>
            <p:cNvSpPr/>
            <p:nvPr/>
          </p:nvSpPr>
          <p:spPr>
            <a:xfrm rot="2768271">
              <a:off x="2589675" y="1908687"/>
              <a:ext cx="290203" cy="217628"/>
            </a:xfrm>
            <a:prstGeom prst="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13" name="شكل بيضاوي 12"/>
          <p:cNvSpPr/>
          <p:nvPr/>
        </p:nvSpPr>
        <p:spPr>
          <a:xfrm>
            <a:off x="7041925" y="3274850"/>
            <a:ext cx="4106889"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4" name="صورة 13">
            <a:extLst>
              <a:ext uri="{FF2B5EF4-FFF2-40B4-BE49-F238E27FC236}">
                <a16:creationId xmlns:a16="http://schemas.microsoft.com/office/drawing/2014/main" id="{31B8D916-AE0B-49BD-B2F1-EA5B51EB5A7C}"/>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861111"/>
            <a:ext cx="12192000" cy="1329395"/>
          </a:xfrm>
          <a:prstGeom prst="rect">
            <a:avLst/>
          </a:prstGeom>
        </p:spPr>
      </p:pic>
      <p:sp>
        <p:nvSpPr>
          <p:cNvPr id="6" name="TextBox 27">
            <a:extLst>
              <a:ext uri="{FF2B5EF4-FFF2-40B4-BE49-F238E27FC236}">
                <a16:creationId xmlns:a16="http://schemas.microsoft.com/office/drawing/2014/main" id="{DAAF6FFC-9F2D-D286-08F8-483DEB0D32B5}"/>
              </a:ext>
            </a:extLst>
          </p:cNvPr>
          <p:cNvSpPr txBox="1"/>
          <p:nvPr/>
        </p:nvSpPr>
        <p:spPr>
          <a:xfrm>
            <a:off x="6305798" y="1832445"/>
            <a:ext cx="4147260" cy="707886"/>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قارن بين:</a:t>
            </a:r>
          </a:p>
        </p:txBody>
      </p:sp>
      <p:graphicFrame>
        <p:nvGraphicFramePr>
          <p:cNvPr id="10" name="جدول 9">
            <a:extLst>
              <a:ext uri="{FF2B5EF4-FFF2-40B4-BE49-F238E27FC236}">
                <a16:creationId xmlns:a16="http://schemas.microsoft.com/office/drawing/2014/main" id="{15A96111-71C8-C366-6DBD-BA3EBBF1F1EB}"/>
              </a:ext>
            </a:extLst>
          </p:cNvPr>
          <p:cNvGraphicFramePr>
            <a:graphicFrameLocks noGrp="1"/>
          </p:cNvGraphicFramePr>
          <p:nvPr>
            <p:extLst>
              <p:ext uri="{D42A27DB-BD31-4B8C-83A1-F6EECF244321}">
                <p14:modId xmlns:p14="http://schemas.microsoft.com/office/powerpoint/2010/main" val="3734209800"/>
              </p:ext>
            </p:extLst>
          </p:nvPr>
        </p:nvGraphicFramePr>
        <p:xfrm>
          <a:off x="5416450" y="2573326"/>
          <a:ext cx="6096000" cy="853440"/>
        </p:xfrm>
        <a:graphic>
          <a:graphicData uri="http://schemas.openxmlformats.org/drawingml/2006/table">
            <a:tbl>
              <a:tblPr rtl="1" firstRow="1" bandRow="1">
                <a:tableStyleId>{F5AB1C69-6EDB-4FF4-983F-18BD219EF322}</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gridSpan="2">
                  <a:txBody>
                    <a:bodyPr/>
                    <a:lstStyle/>
                    <a:p>
                      <a:pPr algn="ctr" rtl="1"/>
                      <a:r>
                        <a:rPr lang="ar-SA" sz="2400" dirty="0">
                          <a:solidFill>
                            <a:schemeClr val="tx1"/>
                          </a:solidFill>
                        </a:rPr>
                        <a:t>القيمة الأولى                القيمة الثانية </a:t>
                      </a:r>
                    </a:p>
                  </a:txBody>
                  <a:tcPr anchor="ctr">
                    <a:solidFill>
                      <a:schemeClr val="accent4">
                        <a:lumMod val="40000"/>
                        <a:lumOff val="60000"/>
                      </a:schemeClr>
                    </a:solidFill>
                  </a:tcPr>
                </a:tc>
                <a:tc hMerge="1">
                  <a:txBody>
                    <a:bodyPr/>
                    <a:lstStyle/>
                    <a:p>
                      <a:pPr rtl="1"/>
                      <a:endParaRPr lang="ar-SA" dirty="0"/>
                    </a:p>
                  </a:txBody>
                  <a:tcPr/>
                </a:tc>
                <a:extLst>
                  <a:ext uri="{0D108BD9-81ED-4DB2-BD59-A6C34878D82A}">
                    <a16:rowId xmlns:a16="http://schemas.microsoft.com/office/drawing/2014/main" val="10000"/>
                  </a:ext>
                </a:extLst>
              </a:tr>
              <a:tr h="370840">
                <a:tc>
                  <a:txBody>
                    <a:bodyPr/>
                    <a:lstStyle/>
                    <a:p>
                      <a:pPr algn="ctr" rtl="1"/>
                      <a:r>
                        <a:rPr lang="ar-SA" sz="2000" b="1" baseline="30000" dirty="0"/>
                        <a:t>5</a:t>
                      </a:r>
                      <a:r>
                        <a:rPr lang="ar-SA" sz="2000" b="1" dirty="0"/>
                        <a:t>170</a:t>
                      </a:r>
                    </a:p>
                  </a:txBody>
                  <a:tcPr/>
                </a:tc>
                <a:tc>
                  <a:txBody>
                    <a:bodyPr/>
                    <a:lstStyle/>
                    <a:p>
                      <a:pPr algn="ctr" rtl="1"/>
                      <a:r>
                        <a:rPr lang="ar-SA" sz="2000" b="1" dirty="0"/>
                        <a:t>س</a:t>
                      </a:r>
                    </a:p>
                  </a:txBody>
                  <a:tcPr/>
                </a:tc>
                <a:extLst>
                  <a:ext uri="{0D108BD9-81ED-4DB2-BD59-A6C34878D82A}">
                    <a16:rowId xmlns:a16="http://schemas.microsoft.com/office/drawing/2014/main" val="10001"/>
                  </a:ext>
                </a:extLst>
              </a:tr>
            </a:tbl>
          </a:graphicData>
        </a:graphic>
      </p:graphicFrame>
      <p:graphicFrame>
        <p:nvGraphicFramePr>
          <p:cNvPr id="3" name="جدول 2">
            <a:extLst>
              <a:ext uri="{FF2B5EF4-FFF2-40B4-BE49-F238E27FC236}">
                <a16:creationId xmlns:a16="http://schemas.microsoft.com/office/drawing/2014/main" id="{0DE93D12-C186-5B8D-2A36-4394158A8496}"/>
              </a:ext>
            </a:extLst>
          </p:cNvPr>
          <p:cNvGraphicFramePr>
            <a:graphicFrameLocks noGrp="1"/>
          </p:cNvGraphicFramePr>
          <p:nvPr>
            <p:extLst>
              <p:ext uri="{D42A27DB-BD31-4B8C-83A1-F6EECF244321}">
                <p14:modId xmlns:p14="http://schemas.microsoft.com/office/powerpoint/2010/main" val="3564419660"/>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/16 )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5" name="صورة 4">
            <a:extLst>
              <a:ext uri="{FF2B5EF4-FFF2-40B4-BE49-F238E27FC236}">
                <a16:creationId xmlns:a16="http://schemas.microsoft.com/office/drawing/2014/main" id="{AA01F895-C7AB-3ABD-59E7-3E17D56EE105}"/>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5" name="clock">
            <a:extLst>
              <a:ext uri="{FF2B5EF4-FFF2-40B4-BE49-F238E27FC236}">
                <a16:creationId xmlns:a16="http://schemas.microsoft.com/office/drawing/2014/main" id="{31E08EF5-970C-F573-83FB-37D5EBEB2F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16" name="صورة 11">
            <a:extLst>
              <a:ext uri="{FF2B5EF4-FFF2-40B4-BE49-F238E27FC236}">
                <a16:creationId xmlns:a16="http://schemas.microsoft.com/office/drawing/2014/main" id="{0597AD56-1633-06A4-B07C-337BE630E48A}"/>
              </a:ext>
            </a:extLst>
          </p:cNvPr>
          <p:cNvPicPr>
            <a:picLocks noChangeAspect="1" noChangeArrowheads="1"/>
          </p:cNvPicPr>
          <p:nvPr/>
        </p:nvPicPr>
        <p:blipFill>
          <a:blip r:embed="rId6"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2657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7532522" y="1676400"/>
            <a:ext cx="2780121" cy="107721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ar-SA" sz="2800" b="1" dirty="0">
                <a:solidFill>
                  <a:prstClr val="black"/>
                </a:solidFill>
                <a:latin typeface="Calibri" pitchFamily="34" charset="0"/>
                <a:ea typeface="Calibri" pitchFamily="34" charset="0"/>
                <a:cs typeface="Arial" pitchFamily="34" charset="0"/>
              </a:rPr>
              <a:t>محيط الشكل المجاور </a:t>
            </a:r>
            <a:endParaRPr lang="en-US" sz="1400" dirty="0">
              <a:solidFill>
                <a:prstClr val="black"/>
              </a:solidFill>
              <a:latin typeface="Arial" pitchFamily="34" charset="0"/>
              <a:cs typeface="Arial" pitchFamily="34" charset="0"/>
            </a:endParaRPr>
          </a:p>
          <a:p>
            <a:pPr rtl="0" eaLnBrk="0" fontAlgn="base" hangingPunct="0">
              <a:spcBef>
                <a:spcPct val="0"/>
              </a:spcBef>
              <a:spcAft>
                <a:spcPct val="0"/>
              </a:spcAft>
            </a:pPr>
            <a:endParaRPr lang="en-US" sz="3600" dirty="0">
              <a:solidFill>
                <a:prstClr val="black"/>
              </a:solidFill>
              <a:latin typeface="Arial" pitchFamily="34" charset="0"/>
              <a:cs typeface="Arial" pitchFamily="34" charset="0"/>
            </a:endParaRPr>
          </a:p>
        </p:txBody>
      </p:sp>
      <p:grpSp>
        <p:nvGrpSpPr>
          <p:cNvPr id="2" name="مجموعة 1"/>
          <p:cNvGrpSpPr/>
          <p:nvPr/>
        </p:nvGrpSpPr>
        <p:grpSpPr>
          <a:xfrm>
            <a:off x="463214" y="1700793"/>
            <a:ext cx="2776820" cy="2414007"/>
            <a:chOff x="1676400" y="533400"/>
            <a:chExt cx="2352675" cy="1932413"/>
          </a:xfrm>
        </p:grpSpPr>
        <p:pic>
          <p:nvPicPr>
            <p:cNvPr id="6" name="Picture 5"/>
            <p:cNvPicPr/>
            <p:nvPr/>
          </p:nvPicPr>
          <p:blipFill>
            <a:blip r:embed="rId2" cstate="print"/>
            <a:stretch>
              <a:fillRect/>
            </a:stretch>
          </p:blipFill>
          <p:spPr>
            <a:xfrm>
              <a:off x="2133600" y="533400"/>
              <a:ext cx="1895475" cy="1676400"/>
            </a:xfrm>
            <a:prstGeom prst="rect">
              <a:avLst/>
            </a:prstGeom>
          </p:spPr>
        </p:pic>
        <p:sp>
          <p:nvSpPr>
            <p:cNvPr id="7170" name="Text Box 2"/>
            <p:cNvSpPr txBox="1">
              <a:spLocks noChangeArrowheads="1"/>
            </p:cNvSpPr>
            <p:nvPr/>
          </p:nvSpPr>
          <p:spPr bwMode="auto">
            <a:xfrm>
              <a:off x="1676400" y="1293813"/>
              <a:ext cx="563562" cy="2651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ar-SA" sz="1400" b="1" dirty="0">
                  <a:solidFill>
                    <a:prstClr val="black"/>
                  </a:solidFill>
                  <a:latin typeface="Arial" pitchFamily="34" charset="0"/>
                  <a:ea typeface="Arial" pitchFamily="34" charset="0"/>
                  <a:cs typeface="Arial" pitchFamily="34" charset="0"/>
                </a:rPr>
                <a:t>10سم</a:t>
              </a:r>
              <a:endParaRPr lang="ar-SA" sz="2000" dirty="0">
                <a:solidFill>
                  <a:prstClr val="black"/>
                </a:solidFill>
                <a:latin typeface="Arial" pitchFamily="34" charset="0"/>
                <a:cs typeface="Arial" pitchFamily="34" charset="0"/>
              </a:endParaRPr>
            </a:p>
          </p:txBody>
        </p:sp>
        <p:sp>
          <p:nvSpPr>
            <p:cNvPr id="7171" name="Text Box 3"/>
            <p:cNvSpPr txBox="1">
              <a:spLocks noChangeArrowheads="1"/>
            </p:cNvSpPr>
            <p:nvPr/>
          </p:nvSpPr>
          <p:spPr bwMode="auto">
            <a:xfrm>
              <a:off x="2800349" y="2200701"/>
              <a:ext cx="561975" cy="26511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ar-SA" sz="1400" b="1" dirty="0">
                  <a:solidFill>
                    <a:prstClr val="black"/>
                  </a:solidFill>
                  <a:latin typeface="Arial" pitchFamily="34" charset="0"/>
                  <a:ea typeface="Arial" pitchFamily="34" charset="0"/>
                  <a:cs typeface="Arial" pitchFamily="34" charset="0"/>
                </a:rPr>
                <a:t>10سم</a:t>
              </a:r>
              <a:endParaRPr lang="ar-SA" sz="2000" dirty="0">
                <a:solidFill>
                  <a:prstClr val="black"/>
                </a:solidFill>
                <a:latin typeface="Arial" pitchFamily="34" charset="0"/>
                <a:cs typeface="Arial" pitchFamily="34" charset="0"/>
              </a:endParaRPr>
            </a:p>
          </p:txBody>
        </p:sp>
      </p:grpSp>
      <p:graphicFrame>
        <p:nvGraphicFramePr>
          <p:cNvPr id="9" name="Table 8"/>
          <p:cNvGraphicFramePr>
            <a:graphicFrameLocks noGrp="1"/>
          </p:cNvGraphicFramePr>
          <p:nvPr>
            <p:extLst>
              <p:ext uri="{D42A27DB-BD31-4B8C-83A1-F6EECF244321}">
                <p14:modId xmlns:p14="http://schemas.microsoft.com/office/powerpoint/2010/main" val="2800862106"/>
              </p:ext>
            </p:extLst>
          </p:nvPr>
        </p:nvGraphicFramePr>
        <p:xfrm>
          <a:off x="3405134" y="2657844"/>
          <a:ext cx="8115834" cy="762000"/>
        </p:xfrm>
        <a:graphic>
          <a:graphicData uri="http://schemas.openxmlformats.org/drawingml/2006/table">
            <a:tbl>
              <a:tblPr rtl="1"/>
              <a:tblGrid>
                <a:gridCol w="2385562">
                  <a:extLst>
                    <a:ext uri="{9D8B030D-6E8A-4147-A177-3AD203B41FA5}">
                      <a16:colId xmlns:a16="http://schemas.microsoft.com/office/drawing/2014/main" val="20000"/>
                    </a:ext>
                  </a:extLst>
                </a:gridCol>
                <a:gridCol w="1647761">
                  <a:extLst>
                    <a:ext uri="{9D8B030D-6E8A-4147-A177-3AD203B41FA5}">
                      <a16:colId xmlns:a16="http://schemas.microsoft.com/office/drawing/2014/main" val="20001"/>
                    </a:ext>
                  </a:extLst>
                </a:gridCol>
                <a:gridCol w="1775551">
                  <a:extLst>
                    <a:ext uri="{9D8B030D-6E8A-4147-A177-3AD203B41FA5}">
                      <a16:colId xmlns:a16="http://schemas.microsoft.com/office/drawing/2014/main" val="20002"/>
                    </a:ext>
                  </a:extLst>
                </a:gridCol>
                <a:gridCol w="2306960">
                  <a:extLst>
                    <a:ext uri="{9D8B030D-6E8A-4147-A177-3AD203B41FA5}">
                      <a16:colId xmlns:a16="http://schemas.microsoft.com/office/drawing/2014/main" val="20003"/>
                    </a:ext>
                  </a:extLst>
                </a:gridCol>
              </a:tblGrid>
              <a:tr h="762000">
                <a:tc>
                  <a:txBody>
                    <a:bodyPr/>
                    <a:lstStyle/>
                    <a:p>
                      <a:pPr algn="r" rtl="1">
                        <a:lnSpc>
                          <a:spcPct val="115000"/>
                        </a:lnSpc>
                        <a:spcAft>
                          <a:spcPts val="1000"/>
                        </a:spcAft>
                      </a:pPr>
                      <a:r>
                        <a:rPr lang="ar-SA" sz="2000" b="1">
                          <a:latin typeface="Calibri"/>
                          <a:ea typeface="Calibri"/>
                          <a:cs typeface="Al-KsorZulfiMath"/>
                        </a:rPr>
                        <a:t>  ا~</a:t>
                      </a:r>
                      <a:r>
                        <a:rPr lang="ar-SA" sz="2000">
                          <a:latin typeface="Calibri"/>
                          <a:ea typeface="Calibri"/>
                          <a:cs typeface="Al-KsorZulfiMath"/>
                        </a:rPr>
                        <a:t>  </a:t>
                      </a:r>
                      <a:r>
                        <a:rPr lang="ar-SA" sz="2000">
                          <a:latin typeface="Calibri"/>
                          <a:ea typeface="Calibri"/>
                          <a:cs typeface="Arabic Transparent"/>
                        </a:rPr>
                        <a:t>أقل من 40</a:t>
                      </a:r>
                      <a:endParaRPr lang="en-US" sz="1400">
                        <a:latin typeface="Calibri"/>
                        <a:ea typeface="Calibri"/>
                        <a:cs typeface="Arial"/>
                      </a:endParaRPr>
                    </a:p>
                  </a:txBody>
                  <a:tcPr marL="59543" marR="59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000" b="1" dirty="0">
                          <a:latin typeface="Calibri"/>
                          <a:ea typeface="Calibri"/>
                          <a:cs typeface="Al-KsorZulfiMath"/>
                        </a:rPr>
                        <a:t>  ب~</a:t>
                      </a:r>
                      <a:r>
                        <a:rPr lang="ar-SA" sz="2000" dirty="0">
                          <a:latin typeface="Calibri"/>
                          <a:ea typeface="Calibri"/>
                          <a:cs typeface="Al-KsorZulfiMath"/>
                        </a:rPr>
                        <a:t> </a:t>
                      </a:r>
                      <a:r>
                        <a:rPr lang="ar-SA" sz="2000" dirty="0">
                          <a:latin typeface="Calibri"/>
                          <a:ea typeface="Calibri"/>
                          <a:cs typeface="Arabic Transparent"/>
                        </a:rPr>
                        <a:t>40</a:t>
                      </a:r>
                      <a:endParaRPr lang="en-US" sz="1400" dirty="0">
                        <a:latin typeface="Calibri"/>
                        <a:ea typeface="Calibri"/>
                        <a:cs typeface="Arial"/>
                      </a:endParaRPr>
                    </a:p>
                  </a:txBody>
                  <a:tcPr marL="59543" marR="59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000" b="1">
                          <a:latin typeface="Calibri"/>
                          <a:ea typeface="Calibri"/>
                          <a:cs typeface="Al-KsorZulfiMath"/>
                        </a:rPr>
                        <a:t>  ج~</a:t>
                      </a:r>
                      <a:r>
                        <a:rPr lang="ar-SA" sz="2000">
                          <a:latin typeface="Calibri"/>
                          <a:ea typeface="Calibri"/>
                          <a:cs typeface="Al-KsorZulfiMath"/>
                        </a:rPr>
                        <a:t> </a:t>
                      </a:r>
                      <a:r>
                        <a:rPr lang="ar-SA" sz="2000">
                          <a:latin typeface="Calibri"/>
                          <a:ea typeface="Calibri"/>
                          <a:cs typeface="Arabic Transparent"/>
                        </a:rPr>
                        <a:t>بين 40و80</a:t>
                      </a:r>
                      <a:endParaRPr lang="en-US" sz="1400">
                        <a:latin typeface="Calibri"/>
                        <a:ea typeface="Calibri"/>
                        <a:cs typeface="Arial"/>
                      </a:endParaRPr>
                    </a:p>
                  </a:txBody>
                  <a:tcPr marL="59543" marR="59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000" b="1" dirty="0">
                          <a:latin typeface="Calibri"/>
                          <a:ea typeface="Calibri"/>
                          <a:cs typeface="Al-KsorZulfiMath"/>
                        </a:rPr>
                        <a:t>  د~</a:t>
                      </a:r>
                      <a:r>
                        <a:rPr lang="ar-SA" sz="2000" dirty="0">
                          <a:latin typeface="Calibri"/>
                          <a:ea typeface="Calibri"/>
                          <a:cs typeface="Al-KsorZulfiMath"/>
                        </a:rPr>
                        <a:t>   </a:t>
                      </a:r>
                      <a:r>
                        <a:rPr lang="ar-SA" sz="2000" dirty="0">
                          <a:latin typeface="Calibri"/>
                          <a:ea typeface="Calibri"/>
                          <a:cs typeface="Arabic Transparent"/>
                        </a:rPr>
                        <a:t>85</a:t>
                      </a:r>
                      <a:endParaRPr lang="en-US" sz="1400" dirty="0">
                        <a:latin typeface="Calibri"/>
                        <a:ea typeface="Calibri"/>
                        <a:cs typeface="Arial"/>
                      </a:endParaRPr>
                    </a:p>
                  </a:txBody>
                  <a:tcPr marL="59543" marR="59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18" name="Picture 17"/>
          <p:cNvPicPr/>
          <p:nvPr/>
        </p:nvPicPr>
        <p:blipFill>
          <a:blip r:embed="rId2" cstate="print"/>
          <a:srcRect l="3518"/>
          <a:stretch>
            <a:fillRect/>
          </a:stretch>
        </p:blipFill>
        <p:spPr>
          <a:xfrm>
            <a:off x="6705600" y="3505200"/>
            <a:ext cx="1828800" cy="1676400"/>
          </a:xfrm>
          <a:prstGeom prst="rect">
            <a:avLst/>
          </a:prstGeom>
        </p:spPr>
      </p:pic>
      <p:cxnSp>
        <p:nvCxnSpPr>
          <p:cNvPr id="20" name="Straight Connector 19"/>
          <p:cNvCxnSpPr/>
          <p:nvPr/>
        </p:nvCxnSpPr>
        <p:spPr>
          <a:xfrm rot="16200000" flipV="1">
            <a:off x="8121650" y="4527550"/>
            <a:ext cx="685800" cy="12700"/>
          </a:xfrm>
          <a:prstGeom prst="line">
            <a:avLst/>
          </a:prstGeom>
          <a:ln w="28575">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V="1">
            <a:off x="7893050" y="4527551"/>
            <a:ext cx="685800" cy="12700"/>
          </a:xfrm>
          <a:prstGeom prst="line">
            <a:avLst/>
          </a:prstGeom>
          <a:ln w="28575">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V="1">
            <a:off x="7740650" y="3917950"/>
            <a:ext cx="381000" cy="12700"/>
          </a:xfrm>
          <a:prstGeom prst="line">
            <a:avLst/>
          </a:prstGeom>
          <a:ln w="28575">
            <a:solidFill>
              <a:srgbClr val="000099"/>
            </a:solidFill>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flipH="1" flipV="1">
            <a:off x="8235951" y="3956051"/>
            <a:ext cx="444501" cy="0"/>
          </a:xfrm>
          <a:prstGeom prst="line">
            <a:avLst/>
          </a:prstGeom>
          <a:ln w="28575">
            <a:solidFill>
              <a:srgbClr val="000099"/>
            </a:solidFill>
            <a:prstDash val="lg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24800" y="3708400"/>
            <a:ext cx="381000" cy="0"/>
          </a:xfrm>
          <a:prstGeom prst="line">
            <a:avLst/>
          </a:prstGeom>
          <a:ln w="38100">
            <a:solidFill>
              <a:srgbClr val="00B050"/>
            </a:solidFill>
            <a:prstDash val="lg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924800" y="4191000"/>
            <a:ext cx="381000" cy="0"/>
          </a:xfrm>
          <a:prstGeom prst="line">
            <a:avLst/>
          </a:prstGeom>
          <a:ln w="38100">
            <a:solidFill>
              <a:srgbClr val="00B050"/>
            </a:solidFill>
            <a:prstDash val="lg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8229600" y="4876800"/>
            <a:ext cx="228600" cy="0"/>
          </a:xfrm>
          <a:prstGeom prst="line">
            <a:avLst/>
          </a:prstGeom>
          <a:ln w="38100">
            <a:solidFill>
              <a:srgbClr val="00B0F0"/>
            </a:solidFill>
            <a:prstDash val="lg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8242300" y="3708400"/>
            <a:ext cx="228600" cy="0"/>
          </a:xfrm>
          <a:prstGeom prst="line">
            <a:avLst/>
          </a:prstGeom>
          <a:ln w="38100">
            <a:solidFill>
              <a:srgbClr val="00B0F0"/>
            </a:solidFill>
            <a:prstDash val="lgDash"/>
          </a:ln>
        </p:spPr>
        <p:style>
          <a:lnRef idx="1">
            <a:schemeClr val="accent1"/>
          </a:lnRef>
          <a:fillRef idx="0">
            <a:schemeClr val="accent1"/>
          </a:fillRef>
          <a:effectRef idx="0">
            <a:schemeClr val="accent1"/>
          </a:effectRef>
          <a:fontRef idx="minor">
            <a:schemeClr val="tx1"/>
          </a:fontRef>
        </p:style>
      </p:cxnSp>
      <p:sp>
        <p:nvSpPr>
          <p:cNvPr id="11" name="Text Box 2"/>
          <p:cNvSpPr txBox="1">
            <a:spLocks noChangeArrowheads="1"/>
          </p:cNvSpPr>
          <p:nvPr/>
        </p:nvSpPr>
        <p:spPr bwMode="auto">
          <a:xfrm>
            <a:off x="6157396" y="4255126"/>
            <a:ext cx="611705" cy="291474"/>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ar-SA" sz="1400" b="1" dirty="0">
                <a:solidFill>
                  <a:prstClr val="black"/>
                </a:solidFill>
                <a:latin typeface="Arial" pitchFamily="34" charset="0"/>
                <a:ea typeface="Arial" pitchFamily="34" charset="0"/>
                <a:cs typeface="Arial" pitchFamily="34" charset="0"/>
              </a:rPr>
              <a:t>10سم</a:t>
            </a:r>
            <a:endParaRPr lang="ar-SA" sz="2000" dirty="0">
              <a:solidFill>
                <a:prstClr val="black"/>
              </a:solidFill>
              <a:latin typeface="Arial" pitchFamily="34" charset="0"/>
              <a:cs typeface="Arial" pitchFamily="34" charset="0"/>
            </a:endParaRPr>
          </a:p>
        </p:txBody>
      </p:sp>
      <p:sp>
        <p:nvSpPr>
          <p:cNvPr id="37" name="Text Box 2"/>
          <p:cNvSpPr txBox="1">
            <a:spLocks noChangeArrowheads="1"/>
          </p:cNvSpPr>
          <p:nvPr/>
        </p:nvSpPr>
        <p:spPr bwMode="auto">
          <a:xfrm>
            <a:off x="7236896" y="5194926"/>
            <a:ext cx="611705" cy="291474"/>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ar-SA" sz="1400" b="1" dirty="0">
                <a:solidFill>
                  <a:prstClr val="black"/>
                </a:solidFill>
                <a:latin typeface="Arial" pitchFamily="34" charset="0"/>
                <a:ea typeface="Arial" pitchFamily="34" charset="0"/>
                <a:cs typeface="Arial" pitchFamily="34" charset="0"/>
              </a:rPr>
              <a:t>10سم</a:t>
            </a:r>
            <a:endParaRPr lang="ar-SA" sz="2000" dirty="0">
              <a:solidFill>
                <a:prstClr val="black"/>
              </a:solidFill>
              <a:latin typeface="Arial" pitchFamily="34" charset="0"/>
              <a:cs typeface="Arial" pitchFamily="34" charset="0"/>
            </a:endParaRPr>
          </a:p>
        </p:txBody>
      </p:sp>
      <p:sp>
        <p:nvSpPr>
          <p:cNvPr id="38" name="Oval 37"/>
          <p:cNvSpPr/>
          <p:nvPr/>
        </p:nvSpPr>
        <p:spPr>
          <a:xfrm>
            <a:off x="8115300" y="2526901"/>
            <a:ext cx="1143000" cy="752844"/>
          </a:xfrm>
          <a:prstGeom prst="ellipse">
            <a:avLst/>
          </a:prstGeom>
          <a:noFill/>
          <a:ln w="412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latin typeface="Lucida Sans Unicode"/>
              <a:cs typeface="Arial" panose="020B0604020202020204" pitchFamily="34" charset="0"/>
            </a:endParaRPr>
          </a:p>
        </p:txBody>
      </p:sp>
      <p:pic>
        <p:nvPicPr>
          <p:cNvPr id="21" name="صورة 20"/>
          <p:cNvPicPr>
            <a:picLocks noChangeAspect="1"/>
          </p:cNvPicPr>
          <p:nvPr/>
        </p:nvPicPr>
        <p:blipFill>
          <a:blip r:embed="rId3"/>
          <a:stretch>
            <a:fillRect/>
          </a:stretch>
        </p:blipFill>
        <p:spPr>
          <a:xfrm>
            <a:off x="85869" y="4688950"/>
            <a:ext cx="2085013" cy="1091279"/>
          </a:xfrm>
          <a:prstGeom prst="rect">
            <a:avLst/>
          </a:prstGeom>
        </p:spPr>
      </p:pic>
      <p:pic>
        <p:nvPicPr>
          <p:cNvPr id="3" name="صورة 2">
            <a:extLst>
              <a:ext uri="{FF2B5EF4-FFF2-40B4-BE49-F238E27FC236}">
                <a16:creationId xmlns:a16="http://schemas.microsoft.com/office/drawing/2014/main" id="{D93648DE-77BB-99B0-4AFA-12843DEBD0C9}"/>
              </a:ext>
            </a:extLst>
          </p:cNvPr>
          <p:cNvPicPr>
            <a:picLocks noChangeAspect="1"/>
          </p:cNvPicPr>
          <p:nvPr/>
        </p:nvPicPr>
        <p:blipFill rotWithShape="1">
          <a:blip r:embed="rId4">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b="57777"/>
          <a:stretch/>
        </p:blipFill>
        <p:spPr>
          <a:xfrm rot="10800000">
            <a:off x="0" y="5861111"/>
            <a:ext cx="12192000" cy="1329395"/>
          </a:xfrm>
          <a:prstGeom prst="rect">
            <a:avLst/>
          </a:prstGeom>
        </p:spPr>
      </p:pic>
      <p:graphicFrame>
        <p:nvGraphicFramePr>
          <p:cNvPr id="4" name="جدول 3">
            <a:extLst>
              <a:ext uri="{FF2B5EF4-FFF2-40B4-BE49-F238E27FC236}">
                <a16:creationId xmlns:a16="http://schemas.microsoft.com/office/drawing/2014/main" id="{7EA94058-4D9D-0248-C55C-6E482080D8D9}"/>
              </a:ext>
            </a:extLst>
          </p:cNvPr>
          <p:cNvGraphicFramePr>
            <a:graphicFrameLocks noGrp="1"/>
          </p:cNvGraphicFramePr>
          <p:nvPr>
            <p:extLst>
              <p:ext uri="{D42A27DB-BD31-4B8C-83A1-F6EECF244321}">
                <p14:modId xmlns:p14="http://schemas.microsoft.com/office/powerpoint/2010/main" val="2861392646"/>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/17 )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5" name="صورة 4">
            <a:extLst>
              <a:ext uri="{FF2B5EF4-FFF2-40B4-BE49-F238E27FC236}">
                <a16:creationId xmlns:a16="http://schemas.microsoft.com/office/drawing/2014/main" id="{19FD5A2D-0707-A4F5-6A1B-FDF74F332696}"/>
              </a:ext>
            </a:extLst>
          </p:cNvPr>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7" name="clock">
            <a:extLst>
              <a:ext uri="{FF2B5EF4-FFF2-40B4-BE49-F238E27FC236}">
                <a16:creationId xmlns:a16="http://schemas.microsoft.com/office/drawing/2014/main" id="{1006BE2D-967D-F1A2-A4E0-F8690EBCBD3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8" name="صورة 11">
            <a:extLst>
              <a:ext uri="{FF2B5EF4-FFF2-40B4-BE49-F238E27FC236}">
                <a16:creationId xmlns:a16="http://schemas.microsoft.com/office/drawing/2014/main" id="{839AAA3E-2C42-8A50-F807-5CBF7198190A}"/>
              </a:ext>
            </a:extLst>
          </p:cNvPr>
          <p:cNvPicPr>
            <a:picLocks noChangeAspect="1" noChangeArrowheads="1"/>
          </p:cNvPicPr>
          <p:nvPr/>
        </p:nvPicPr>
        <p:blipFill>
          <a:blip r:embed="rId8"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85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70" decel="100000"/>
                                        <p:tgtEl>
                                          <p:spTgt spid="20"/>
                                        </p:tgtEl>
                                      </p:cBhvr>
                                    </p:animEffect>
                                    <p:animScale>
                                      <p:cBhvr>
                                        <p:cTn id="8" dur="770" decel="100000"/>
                                        <p:tgtEl>
                                          <p:spTgt spid="20"/>
                                        </p:tgtEl>
                                      </p:cBhvr>
                                      <p:from x="10000" y="10000"/>
                                      <p:to x="200000" y="450000"/>
                                    </p:animScale>
                                    <p:animScale>
                                      <p:cBhvr>
                                        <p:cTn id="9" dur="1230" accel="100000" fill="hold">
                                          <p:stCondLst>
                                            <p:cond delay="770"/>
                                          </p:stCondLst>
                                        </p:cTn>
                                        <p:tgtEl>
                                          <p:spTgt spid="20"/>
                                        </p:tgtEl>
                                      </p:cBhvr>
                                      <p:from x="200000" y="450000"/>
                                      <p:to x="100000" y="100000"/>
                                    </p:animScale>
                                    <p:set>
                                      <p:cBhvr>
                                        <p:cTn id="10" dur="770" fill="hold"/>
                                        <p:tgtEl>
                                          <p:spTgt spid="20"/>
                                        </p:tgtEl>
                                        <p:attrNameLst>
                                          <p:attrName>ppt_x</p:attrName>
                                        </p:attrNameLst>
                                      </p:cBhvr>
                                      <p:to>
                                        <p:strVal val="(0.5)"/>
                                      </p:to>
                                    </p:set>
                                    <p:anim from="(0.5)" to="(#ppt_x)" calcmode="lin" valueType="num">
                                      <p:cBhvr>
                                        <p:cTn id="11" dur="1230" accel="100000" fill="hold">
                                          <p:stCondLst>
                                            <p:cond delay="770"/>
                                          </p:stCondLst>
                                        </p:cTn>
                                        <p:tgtEl>
                                          <p:spTgt spid="20"/>
                                        </p:tgtEl>
                                        <p:attrNameLst>
                                          <p:attrName>ppt_x</p:attrName>
                                        </p:attrNameLst>
                                      </p:cBhvr>
                                    </p:anim>
                                    <p:set>
                                      <p:cBhvr>
                                        <p:cTn id="12" dur="770" fill="hold"/>
                                        <p:tgtEl>
                                          <p:spTgt spid="20"/>
                                        </p:tgtEl>
                                        <p:attrNameLst>
                                          <p:attrName>ppt_y</p:attrName>
                                        </p:attrNameLst>
                                      </p:cBhvr>
                                      <p:to>
                                        <p:strVal val="(#ppt_y+0.4)"/>
                                      </p:to>
                                    </p:set>
                                    <p:anim from="(#ppt_y+0.4)" to="(#ppt_y)" calcmode="lin" valueType="num">
                                      <p:cBhvr>
                                        <p:cTn id="13" dur="1230" accel="100000" fill="hold">
                                          <p:stCondLst>
                                            <p:cond delay="770"/>
                                          </p:stCondLst>
                                        </p:cTn>
                                        <p:tgtEl>
                                          <p:spTgt spid="20"/>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770" decel="100000"/>
                                        <p:tgtEl>
                                          <p:spTgt spid="25"/>
                                        </p:tgtEl>
                                      </p:cBhvr>
                                    </p:animEffect>
                                    <p:animScale>
                                      <p:cBhvr>
                                        <p:cTn id="19" dur="770" decel="100000"/>
                                        <p:tgtEl>
                                          <p:spTgt spid="25"/>
                                        </p:tgtEl>
                                      </p:cBhvr>
                                      <p:from x="10000" y="10000"/>
                                      <p:to x="200000" y="450000"/>
                                    </p:animScale>
                                    <p:animScale>
                                      <p:cBhvr>
                                        <p:cTn id="20" dur="1230" accel="100000" fill="hold">
                                          <p:stCondLst>
                                            <p:cond delay="770"/>
                                          </p:stCondLst>
                                        </p:cTn>
                                        <p:tgtEl>
                                          <p:spTgt spid="25"/>
                                        </p:tgtEl>
                                      </p:cBhvr>
                                      <p:from x="200000" y="450000"/>
                                      <p:to x="100000" y="100000"/>
                                    </p:animScale>
                                    <p:set>
                                      <p:cBhvr>
                                        <p:cTn id="21" dur="770" fill="hold"/>
                                        <p:tgtEl>
                                          <p:spTgt spid="25"/>
                                        </p:tgtEl>
                                        <p:attrNameLst>
                                          <p:attrName>ppt_x</p:attrName>
                                        </p:attrNameLst>
                                      </p:cBhvr>
                                      <p:to>
                                        <p:strVal val="(0.5)"/>
                                      </p:to>
                                    </p:set>
                                    <p:anim from="(0.5)" to="(#ppt_x)" calcmode="lin" valueType="num">
                                      <p:cBhvr>
                                        <p:cTn id="22" dur="1230" accel="100000" fill="hold">
                                          <p:stCondLst>
                                            <p:cond delay="770"/>
                                          </p:stCondLst>
                                        </p:cTn>
                                        <p:tgtEl>
                                          <p:spTgt spid="25"/>
                                        </p:tgtEl>
                                        <p:attrNameLst>
                                          <p:attrName>ppt_x</p:attrName>
                                        </p:attrNameLst>
                                      </p:cBhvr>
                                    </p:anim>
                                    <p:set>
                                      <p:cBhvr>
                                        <p:cTn id="23" dur="770" fill="hold"/>
                                        <p:tgtEl>
                                          <p:spTgt spid="25"/>
                                        </p:tgtEl>
                                        <p:attrNameLst>
                                          <p:attrName>ppt_y</p:attrName>
                                        </p:attrNameLst>
                                      </p:cBhvr>
                                      <p:to>
                                        <p:strVal val="(#ppt_y+0.4)"/>
                                      </p:to>
                                    </p:set>
                                    <p:anim from="(#ppt_y+0.4)" to="(#ppt_y)" calcmode="lin" valueType="num">
                                      <p:cBhvr>
                                        <p:cTn id="24" dur="1230" accel="100000" fill="hold">
                                          <p:stCondLst>
                                            <p:cond delay="770"/>
                                          </p:stCondLst>
                                        </p:cTn>
                                        <p:tgtEl>
                                          <p:spTgt spid="25"/>
                                        </p:tgtEl>
                                        <p:attrNameLst>
                                          <p:attrName>ppt_y</p:attrName>
                                        </p:attrNameLst>
                                      </p:cBhvr>
                                    </p:anim>
                                  </p:childTnLst>
                                </p:cTn>
                              </p:par>
                            </p:childTnLst>
                          </p:cTn>
                        </p:par>
                      </p:childTnLst>
                    </p:cTn>
                  </p:par>
                  <p:par>
                    <p:cTn id="25" fill="hold">
                      <p:stCondLst>
                        <p:cond delay="indefinite"/>
                      </p:stCondLst>
                      <p:childTnLst>
                        <p:par>
                          <p:cTn id="26" fill="hold">
                            <p:stCondLst>
                              <p:cond delay="0"/>
                            </p:stCondLst>
                            <p:childTnLst>
                              <p:par>
                                <p:cTn id="27" presetID="51"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770" decel="100000"/>
                                        <p:tgtEl>
                                          <p:spTgt spid="31"/>
                                        </p:tgtEl>
                                      </p:cBhvr>
                                    </p:animEffect>
                                    <p:animScale>
                                      <p:cBhvr>
                                        <p:cTn id="30" dur="770" decel="100000"/>
                                        <p:tgtEl>
                                          <p:spTgt spid="31"/>
                                        </p:tgtEl>
                                      </p:cBhvr>
                                      <p:from x="10000" y="10000"/>
                                      <p:to x="200000" y="450000"/>
                                    </p:animScale>
                                    <p:animScale>
                                      <p:cBhvr>
                                        <p:cTn id="31" dur="1230" accel="100000" fill="hold">
                                          <p:stCondLst>
                                            <p:cond delay="770"/>
                                          </p:stCondLst>
                                        </p:cTn>
                                        <p:tgtEl>
                                          <p:spTgt spid="31"/>
                                        </p:tgtEl>
                                      </p:cBhvr>
                                      <p:from x="200000" y="450000"/>
                                      <p:to x="100000" y="100000"/>
                                    </p:animScale>
                                    <p:set>
                                      <p:cBhvr>
                                        <p:cTn id="32" dur="770" fill="hold"/>
                                        <p:tgtEl>
                                          <p:spTgt spid="31"/>
                                        </p:tgtEl>
                                        <p:attrNameLst>
                                          <p:attrName>ppt_x</p:attrName>
                                        </p:attrNameLst>
                                      </p:cBhvr>
                                      <p:to>
                                        <p:strVal val="(0.5)"/>
                                      </p:to>
                                    </p:set>
                                    <p:anim from="(0.5)" to="(#ppt_x)" calcmode="lin" valueType="num">
                                      <p:cBhvr>
                                        <p:cTn id="33" dur="1230" accel="100000" fill="hold">
                                          <p:stCondLst>
                                            <p:cond delay="770"/>
                                          </p:stCondLst>
                                        </p:cTn>
                                        <p:tgtEl>
                                          <p:spTgt spid="31"/>
                                        </p:tgtEl>
                                        <p:attrNameLst>
                                          <p:attrName>ppt_x</p:attrName>
                                        </p:attrNameLst>
                                      </p:cBhvr>
                                    </p:anim>
                                    <p:set>
                                      <p:cBhvr>
                                        <p:cTn id="34" dur="770" fill="hold"/>
                                        <p:tgtEl>
                                          <p:spTgt spid="31"/>
                                        </p:tgtEl>
                                        <p:attrNameLst>
                                          <p:attrName>ppt_y</p:attrName>
                                        </p:attrNameLst>
                                      </p:cBhvr>
                                      <p:to>
                                        <p:strVal val="(#ppt_y+0.4)"/>
                                      </p:to>
                                    </p:set>
                                    <p:anim from="(#ppt_y+0.4)" to="(#ppt_y)" calcmode="lin" valueType="num">
                                      <p:cBhvr>
                                        <p:cTn id="35" dur="1230" accel="100000" fill="hold">
                                          <p:stCondLst>
                                            <p:cond delay="770"/>
                                          </p:stCondLst>
                                        </p:cTn>
                                        <p:tgtEl>
                                          <p:spTgt spid="31"/>
                                        </p:tgtEl>
                                        <p:attrNameLst>
                                          <p:attrName>ppt_y</p:attrName>
                                        </p:attrNameLst>
                                      </p:cBhvr>
                                    </p:anim>
                                  </p:childTnLst>
                                </p:cTn>
                              </p:par>
                            </p:childTnLst>
                          </p:cTn>
                        </p:par>
                      </p:childTnLst>
                    </p:cTn>
                  </p:par>
                  <p:par>
                    <p:cTn id="36" fill="hold">
                      <p:stCondLst>
                        <p:cond delay="indefinite"/>
                      </p:stCondLst>
                      <p:childTnLst>
                        <p:par>
                          <p:cTn id="37" fill="hold">
                            <p:stCondLst>
                              <p:cond delay="0"/>
                            </p:stCondLst>
                            <p:childTnLst>
                              <p:par>
                                <p:cTn id="38" presetID="51"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770" decel="100000"/>
                                        <p:tgtEl>
                                          <p:spTgt spid="29"/>
                                        </p:tgtEl>
                                      </p:cBhvr>
                                    </p:animEffect>
                                    <p:animScale>
                                      <p:cBhvr>
                                        <p:cTn id="41" dur="770" decel="100000"/>
                                        <p:tgtEl>
                                          <p:spTgt spid="29"/>
                                        </p:tgtEl>
                                      </p:cBhvr>
                                      <p:from x="10000" y="10000"/>
                                      <p:to x="200000" y="450000"/>
                                    </p:animScale>
                                    <p:animScale>
                                      <p:cBhvr>
                                        <p:cTn id="42" dur="1230" accel="100000" fill="hold">
                                          <p:stCondLst>
                                            <p:cond delay="770"/>
                                          </p:stCondLst>
                                        </p:cTn>
                                        <p:tgtEl>
                                          <p:spTgt spid="29"/>
                                        </p:tgtEl>
                                      </p:cBhvr>
                                      <p:from x="200000" y="450000"/>
                                      <p:to x="100000" y="100000"/>
                                    </p:animScale>
                                    <p:set>
                                      <p:cBhvr>
                                        <p:cTn id="43" dur="770" fill="hold"/>
                                        <p:tgtEl>
                                          <p:spTgt spid="29"/>
                                        </p:tgtEl>
                                        <p:attrNameLst>
                                          <p:attrName>ppt_x</p:attrName>
                                        </p:attrNameLst>
                                      </p:cBhvr>
                                      <p:to>
                                        <p:strVal val="(0.5)"/>
                                      </p:to>
                                    </p:set>
                                    <p:anim from="(0.5)" to="(#ppt_x)" calcmode="lin" valueType="num">
                                      <p:cBhvr>
                                        <p:cTn id="44" dur="1230" accel="100000" fill="hold">
                                          <p:stCondLst>
                                            <p:cond delay="770"/>
                                          </p:stCondLst>
                                        </p:cTn>
                                        <p:tgtEl>
                                          <p:spTgt spid="29"/>
                                        </p:tgtEl>
                                        <p:attrNameLst>
                                          <p:attrName>ppt_x</p:attrName>
                                        </p:attrNameLst>
                                      </p:cBhvr>
                                    </p:anim>
                                    <p:set>
                                      <p:cBhvr>
                                        <p:cTn id="45" dur="770" fill="hold"/>
                                        <p:tgtEl>
                                          <p:spTgt spid="29"/>
                                        </p:tgtEl>
                                        <p:attrNameLst>
                                          <p:attrName>ppt_y</p:attrName>
                                        </p:attrNameLst>
                                      </p:cBhvr>
                                      <p:to>
                                        <p:strVal val="(#ppt_y+0.4)"/>
                                      </p:to>
                                    </p:set>
                                    <p:anim from="(#ppt_y+0.4)" to="(#ppt_y)" calcmode="lin" valueType="num">
                                      <p:cBhvr>
                                        <p:cTn id="46" dur="1230" accel="100000" fill="hold">
                                          <p:stCondLst>
                                            <p:cond delay="770"/>
                                          </p:stCondLst>
                                        </p:cTn>
                                        <p:tgtEl>
                                          <p:spTgt spid="29"/>
                                        </p:tgtEl>
                                        <p:attrNameLst>
                                          <p:attrName>ppt_y</p:attrName>
                                        </p:attrNameLst>
                                      </p:cBhvr>
                                    </p:anim>
                                  </p:childTnLst>
                                </p:cTn>
                              </p:par>
                            </p:childTnLst>
                          </p:cTn>
                        </p:par>
                      </p:childTnLst>
                    </p:cTn>
                  </p:par>
                  <p:par>
                    <p:cTn id="47" fill="hold">
                      <p:stCondLst>
                        <p:cond delay="indefinite"/>
                      </p:stCondLst>
                      <p:childTnLst>
                        <p:par>
                          <p:cTn id="48" fill="hold">
                            <p:stCondLst>
                              <p:cond delay="0"/>
                            </p:stCondLst>
                            <p:childTnLst>
                              <p:par>
                                <p:cTn id="49" presetID="5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770" decel="100000"/>
                                        <p:tgtEl>
                                          <p:spTgt spid="23"/>
                                        </p:tgtEl>
                                      </p:cBhvr>
                                    </p:animEffect>
                                    <p:animScale>
                                      <p:cBhvr>
                                        <p:cTn id="52" dur="770" decel="100000"/>
                                        <p:tgtEl>
                                          <p:spTgt spid="23"/>
                                        </p:tgtEl>
                                      </p:cBhvr>
                                      <p:from x="10000" y="10000"/>
                                      <p:to x="200000" y="450000"/>
                                    </p:animScale>
                                    <p:animScale>
                                      <p:cBhvr>
                                        <p:cTn id="53" dur="1230" accel="100000" fill="hold">
                                          <p:stCondLst>
                                            <p:cond delay="770"/>
                                          </p:stCondLst>
                                        </p:cTn>
                                        <p:tgtEl>
                                          <p:spTgt spid="23"/>
                                        </p:tgtEl>
                                      </p:cBhvr>
                                      <p:from x="200000" y="450000"/>
                                      <p:to x="100000" y="100000"/>
                                    </p:animScale>
                                    <p:set>
                                      <p:cBhvr>
                                        <p:cTn id="54" dur="770" fill="hold"/>
                                        <p:tgtEl>
                                          <p:spTgt spid="23"/>
                                        </p:tgtEl>
                                        <p:attrNameLst>
                                          <p:attrName>ppt_x</p:attrName>
                                        </p:attrNameLst>
                                      </p:cBhvr>
                                      <p:to>
                                        <p:strVal val="(0.5)"/>
                                      </p:to>
                                    </p:set>
                                    <p:anim from="(0.5)" to="(#ppt_x)" calcmode="lin" valueType="num">
                                      <p:cBhvr>
                                        <p:cTn id="55" dur="1230" accel="100000" fill="hold">
                                          <p:stCondLst>
                                            <p:cond delay="770"/>
                                          </p:stCondLst>
                                        </p:cTn>
                                        <p:tgtEl>
                                          <p:spTgt spid="23"/>
                                        </p:tgtEl>
                                        <p:attrNameLst>
                                          <p:attrName>ppt_x</p:attrName>
                                        </p:attrNameLst>
                                      </p:cBhvr>
                                    </p:anim>
                                    <p:set>
                                      <p:cBhvr>
                                        <p:cTn id="56" dur="770" fill="hold"/>
                                        <p:tgtEl>
                                          <p:spTgt spid="23"/>
                                        </p:tgtEl>
                                        <p:attrNameLst>
                                          <p:attrName>ppt_y</p:attrName>
                                        </p:attrNameLst>
                                      </p:cBhvr>
                                      <p:to>
                                        <p:strVal val="(#ppt_y+0.4)"/>
                                      </p:to>
                                    </p:set>
                                    <p:anim from="(#ppt_y+0.4)" to="(#ppt_y)" calcmode="lin" valueType="num">
                                      <p:cBhvr>
                                        <p:cTn id="57" dur="1230" accel="100000" fill="hold">
                                          <p:stCondLst>
                                            <p:cond delay="770"/>
                                          </p:stCondLst>
                                        </p:cTn>
                                        <p:tgtEl>
                                          <p:spTgt spid="23"/>
                                        </p:tgtEl>
                                        <p:attrNameLst>
                                          <p:attrName>ppt_y</p:attrName>
                                        </p:attrNameLst>
                                      </p:cBhvr>
                                    </p:anim>
                                  </p:childTnLst>
                                </p:cTn>
                              </p:par>
                            </p:childTnLst>
                          </p:cTn>
                        </p:par>
                      </p:childTnLst>
                    </p:cTn>
                  </p:par>
                  <p:par>
                    <p:cTn id="58" fill="hold">
                      <p:stCondLst>
                        <p:cond delay="indefinite"/>
                      </p:stCondLst>
                      <p:childTnLst>
                        <p:par>
                          <p:cTn id="59" fill="hold">
                            <p:stCondLst>
                              <p:cond delay="0"/>
                            </p:stCondLst>
                            <p:childTnLst>
                              <p:par>
                                <p:cTn id="60" presetID="51" presetClass="entr" presetSubtype="0" fill="hold" nodeType="click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770" decel="100000"/>
                                        <p:tgtEl>
                                          <p:spTgt spid="33"/>
                                        </p:tgtEl>
                                      </p:cBhvr>
                                    </p:animEffect>
                                    <p:animScale>
                                      <p:cBhvr>
                                        <p:cTn id="63" dur="770" decel="100000"/>
                                        <p:tgtEl>
                                          <p:spTgt spid="33"/>
                                        </p:tgtEl>
                                      </p:cBhvr>
                                      <p:from x="10000" y="10000"/>
                                      <p:to x="200000" y="450000"/>
                                    </p:animScale>
                                    <p:animScale>
                                      <p:cBhvr>
                                        <p:cTn id="64" dur="1230" accel="100000" fill="hold">
                                          <p:stCondLst>
                                            <p:cond delay="770"/>
                                          </p:stCondLst>
                                        </p:cTn>
                                        <p:tgtEl>
                                          <p:spTgt spid="33"/>
                                        </p:tgtEl>
                                      </p:cBhvr>
                                      <p:from x="200000" y="450000"/>
                                      <p:to x="100000" y="100000"/>
                                    </p:animScale>
                                    <p:set>
                                      <p:cBhvr>
                                        <p:cTn id="65" dur="770" fill="hold"/>
                                        <p:tgtEl>
                                          <p:spTgt spid="33"/>
                                        </p:tgtEl>
                                        <p:attrNameLst>
                                          <p:attrName>ppt_x</p:attrName>
                                        </p:attrNameLst>
                                      </p:cBhvr>
                                      <p:to>
                                        <p:strVal val="(0.5)"/>
                                      </p:to>
                                    </p:set>
                                    <p:anim from="(0.5)" to="(#ppt_x)" calcmode="lin" valueType="num">
                                      <p:cBhvr>
                                        <p:cTn id="66" dur="1230" accel="100000" fill="hold">
                                          <p:stCondLst>
                                            <p:cond delay="770"/>
                                          </p:stCondLst>
                                        </p:cTn>
                                        <p:tgtEl>
                                          <p:spTgt spid="33"/>
                                        </p:tgtEl>
                                        <p:attrNameLst>
                                          <p:attrName>ppt_x</p:attrName>
                                        </p:attrNameLst>
                                      </p:cBhvr>
                                    </p:anim>
                                    <p:set>
                                      <p:cBhvr>
                                        <p:cTn id="67" dur="770" fill="hold"/>
                                        <p:tgtEl>
                                          <p:spTgt spid="33"/>
                                        </p:tgtEl>
                                        <p:attrNameLst>
                                          <p:attrName>ppt_y</p:attrName>
                                        </p:attrNameLst>
                                      </p:cBhvr>
                                      <p:to>
                                        <p:strVal val="(#ppt_y+0.4)"/>
                                      </p:to>
                                    </p:set>
                                    <p:anim from="(#ppt_y+0.4)" to="(#ppt_y)" calcmode="lin" valueType="num">
                                      <p:cBhvr>
                                        <p:cTn id="68" dur="1230" accel="100000" fill="hold">
                                          <p:stCondLst>
                                            <p:cond delay="770"/>
                                          </p:stCondLst>
                                        </p:cTn>
                                        <p:tgtEl>
                                          <p:spTgt spid="33"/>
                                        </p:tgtEl>
                                        <p:attrNameLst>
                                          <p:attrName>ppt_y</p:attrName>
                                        </p:attrNameLst>
                                      </p:cBhvr>
                                    </p:anim>
                                  </p:childTnLst>
                                </p:cTn>
                              </p:par>
                            </p:childTnLst>
                          </p:cTn>
                        </p:par>
                      </p:childTnLst>
                    </p:cTn>
                  </p:par>
                  <p:par>
                    <p:cTn id="69" fill="hold">
                      <p:stCondLst>
                        <p:cond delay="indefinite"/>
                      </p:stCondLst>
                      <p:childTnLst>
                        <p:par>
                          <p:cTn id="70" fill="hold">
                            <p:stCondLst>
                              <p:cond delay="0"/>
                            </p:stCondLst>
                            <p:childTnLst>
                              <p:par>
                                <p:cTn id="71" presetID="51" presetClass="entr" presetSubtype="0" fill="hold" nodeType="click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770" decel="100000"/>
                                        <p:tgtEl>
                                          <p:spTgt spid="36"/>
                                        </p:tgtEl>
                                      </p:cBhvr>
                                    </p:animEffect>
                                    <p:animScale>
                                      <p:cBhvr>
                                        <p:cTn id="74" dur="770" decel="100000"/>
                                        <p:tgtEl>
                                          <p:spTgt spid="36"/>
                                        </p:tgtEl>
                                      </p:cBhvr>
                                      <p:from x="10000" y="10000"/>
                                      <p:to x="200000" y="450000"/>
                                    </p:animScale>
                                    <p:animScale>
                                      <p:cBhvr>
                                        <p:cTn id="75" dur="1230" accel="100000" fill="hold">
                                          <p:stCondLst>
                                            <p:cond delay="770"/>
                                          </p:stCondLst>
                                        </p:cTn>
                                        <p:tgtEl>
                                          <p:spTgt spid="36"/>
                                        </p:tgtEl>
                                      </p:cBhvr>
                                      <p:from x="200000" y="450000"/>
                                      <p:to x="100000" y="100000"/>
                                    </p:animScale>
                                    <p:set>
                                      <p:cBhvr>
                                        <p:cTn id="76" dur="770" fill="hold"/>
                                        <p:tgtEl>
                                          <p:spTgt spid="36"/>
                                        </p:tgtEl>
                                        <p:attrNameLst>
                                          <p:attrName>ppt_x</p:attrName>
                                        </p:attrNameLst>
                                      </p:cBhvr>
                                      <p:to>
                                        <p:strVal val="(0.5)"/>
                                      </p:to>
                                    </p:set>
                                    <p:anim from="(0.5)" to="(#ppt_x)" calcmode="lin" valueType="num">
                                      <p:cBhvr>
                                        <p:cTn id="77" dur="1230" accel="100000" fill="hold">
                                          <p:stCondLst>
                                            <p:cond delay="770"/>
                                          </p:stCondLst>
                                        </p:cTn>
                                        <p:tgtEl>
                                          <p:spTgt spid="36"/>
                                        </p:tgtEl>
                                        <p:attrNameLst>
                                          <p:attrName>ppt_x</p:attrName>
                                        </p:attrNameLst>
                                      </p:cBhvr>
                                    </p:anim>
                                    <p:set>
                                      <p:cBhvr>
                                        <p:cTn id="78" dur="770" fill="hold"/>
                                        <p:tgtEl>
                                          <p:spTgt spid="36"/>
                                        </p:tgtEl>
                                        <p:attrNameLst>
                                          <p:attrName>ppt_y</p:attrName>
                                        </p:attrNameLst>
                                      </p:cBhvr>
                                      <p:to>
                                        <p:strVal val="(#ppt_y+0.4)"/>
                                      </p:to>
                                    </p:set>
                                    <p:anim from="(#ppt_y+0.4)" to="(#ppt_y)" calcmode="lin" valueType="num">
                                      <p:cBhvr>
                                        <p:cTn id="79" dur="1230" accel="100000" fill="hold">
                                          <p:stCondLst>
                                            <p:cond delay="770"/>
                                          </p:stCondLst>
                                        </p:cTn>
                                        <p:tgtEl>
                                          <p:spTgt spid="36"/>
                                        </p:tgtEl>
                                        <p:attrNameLst>
                                          <p:attrName>ppt_y</p:attrName>
                                        </p:attrNameLst>
                                      </p:cBhvr>
                                    </p:anim>
                                  </p:childTnLst>
                                </p:cTn>
                              </p:par>
                            </p:childTnLst>
                          </p:cTn>
                        </p:par>
                      </p:childTnLst>
                    </p:cTn>
                  </p:par>
                  <p:par>
                    <p:cTn id="80" fill="hold">
                      <p:stCondLst>
                        <p:cond delay="indefinite"/>
                      </p:stCondLst>
                      <p:childTnLst>
                        <p:par>
                          <p:cTn id="81" fill="hold">
                            <p:stCondLst>
                              <p:cond delay="0"/>
                            </p:stCondLst>
                            <p:childTnLst>
                              <p:par>
                                <p:cTn id="82" presetID="51" presetClass="entr" presetSubtype="0" fill="hold" nodeType="click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770" decel="100000"/>
                                        <p:tgtEl>
                                          <p:spTgt spid="34"/>
                                        </p:tgtEl>
                                      </p:cBhvr>
                                    </p:animEffect>
                                    <p:animScale>
                                      <p:cBhvr>
                                        <p:cTn id="85" dur="770" decel="100000"/>
                                        <p:tgtEl>
                                          <p:spTgt spid="34"/>
                                        </p:tgtEl>
                                      </p:cBhvr>
                                      <p:from x="10000" y="10000"/>
                                      <p:to x="200000" y="450000"/>
                                    </p:animScale>
                                    <p:animScale>
                                      <p:cBhvr>
                                        <p:cTn id="86" dur="1230" accel="100000" fill="hold">
                                          <p:stCondLst>
                                            <p:cond delay="770"/>
                                          </p:stCondLst>
                                        </p:cTn>
                                        <p:tgtEl>
                                          <p:spTgt spid="34"/>
                                        </p:tgtEl>
                                      </p:cBhvr>
                                      <p:from x="200000" y="450000"/>
                                      <p:to x="100000" y="100000"/>
                                    </p:animScale>
                                    <p:set>
                                      <p:cBhvr>
                                        <p:cTn id="87" dur="770" fill="hold"/>
                                        <p:tgtEl>
                                          <p:spTgt spid="34"/>
                                        </p:tgtEl>
                                        <p:attrNameLst>
                                          <p:attrName>ppt_x</p:attrName>
                                        </p:attrNameLst>
                                      </p:cBhvr>
                                      <p:to>
                                        <p:strVal val="(0.5)"/>
                                      </p:to>
                                    </p:set>
                                    <p:anim from="(0.5)" to="(#ppt_x)" calcmode="lin" valueType="num">
                                      <p:cBhvr>
                                        <p:cTn id="88" dur="1230" accel="100000" fill="hold">
                                          <p:stCondLst>
                                            <p:cond delay="770"/>
                                          </p:stCondLst>
                                        </p:cTn>
                                        <p:tgtEl>
                                          <p:spTgt spid="34"/>
                                        </p:tgtEl>
                                        <p:attrNameLst>
                                          <p:attrName>ppt_x</p:attrName>
                                        </p:attrNameLst>
                                      </p:cBhvr>
                                    </p:anim>
                                    <p:set>
                                      <p:cBhvr>
                                        <p:cTn id="89" dur="770" fill="hold"/>
                                        <p:tgtEl>
                                          <p:spTgt spid="34"/>
                                        </p:tgtEl>
                                        <p:attrNameLst>
                                          <p:attrName>ppt_y</p:attrName>
                                        </p:attrNameLst>
                                      </p:cBhvr>
                                      <p:to>
                                        <p:strVal val="(#ppt_y+0.4)"/>
                                      </p:to>
                                    </p:set>
                                    <p:anim from="(#ppt_y+0.4)" to="(#ppt_y)" calcmode="lin" valueType="num">
                                      <p:cBhvr>
                                        <p:cTn id="90" dur="1230" accel="100000" fill="hold">
                                          <p:stCondLst>
                                            <p:cond delay="770"/>
                                          </p:stCondLst>
                                        </p:cTn>
                                        <p:tgtEl>
                                          <p:spTgt spid="34"/>
                                        </p:tgtEl>
                                        <p:attrNameLst>
                                          <p:attrName>ppt_y</p:attrName>
                                        </p:attrNameLst>
                                      </p:cBhvr>
                                    </p:anim>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blinds(horizontal)">
                                      <p:cBhvr>
                                        <p:cTn id="9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9288717" y="2118330"/>
            <a:ext cx="1828800" cy="584775"/>
          </a:xfrm>
          <a:prstGeom prst="rect">
            <a:avLst/>
          </a:prstGeom>
          <a:noFill/>
          <a:ln w="25400">
            <a:no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قارني بين :</a:t>
            </a:r>
          </a:p>
        </p:txBody>
      </p:sp>
      <p:grpSp>
        <p:nvGrpSpPr>
          <p:cNvPr id="3" name="مجموعة 2">
            <a:extLst>
              <a:ext uri="{FF2B5EF4-FFF2-40B4-BE49-F238E27FC236}">
                <a16:creationId xmlns:a16="http://schemas.microsoft.com/office/drawing/2014/main" id="{CCAC95CD-C472-44B5-9597-F2F9896EC2F7}"/>
              </a:ext>
            </a:extLst>
          </p:cNvPr>
          <p:cNvGrpSpPr/>
          <p:nvPr/>
        </p:nvGrpSpPr>
        <p:grpSpPr>
          <a:xfrm>
            <a:off x="2484154" y="1584930"/>
            <a:ext cx="6872450" cy="3688140"/>
            <a:chOff x="2523342" y="2362200"/>
            <a:chExt cx="6872450" cy="3688140"/>
          </a:xfrm>
        </p:grpSpPr>
        <p:grpSp>
          <p:nvGrpSpPr>
            <p:cNvPr id="2" name="Group 20"/>
            <p:cNvGrpSpPr/>
            <p:nvPr/>
          </p:nvGrpSpPr>
          <p:grpSpPr>
            <a:xfrm>
              <a:off x="3581400" y="2362200"/>
              <a:ext cx="4724400" cy="1569660"/>
              <a:chOff x="2743200" y="2667000"/>
              <a:chExt cx="4724400" cy="1569660"/>
            </a:xfrm>
          </p:grpSpPr>
          <p:sp>
            <p:nvSpPr>
              <p:cNvPr id="14" name="TextBox 13"/>
              <p:cNvSpPr txBox="1"/>
              <p:nvPr/>
            </p:nvSpPr>
            <p:spPr>
              <a:xfrm>
                <a:off x="5105400" y="2667000"/>
                <a:ext cx="2362200" cy="1569660"/>
              </a:xfrm>
              <a:prstGeom prst="rect">
                <a:avLst/>
              </a:prstGeom>
              <a:noFill/>
              <a:ln w="25400">
                <a:solidFill>
                  <a:srgbClr val="FFFF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endParaRPr>
              </a:p>
            </p:txBody>
          </p:sp>
          <p:sp>
            <p:nvSpPr>
              <p:cNvPr id="15" name="TextBox 14"/>
              <p:cNvSpPr txBox="1"/>
              <p:nvPr/>
            </p:nvSpPr>
            <p:spPr>
              <a:xfrm>
                <a:off x="2743200" y="2667000"/>
                <a:ext cx="2362200" cy="1569660"/>
              </a:xfrm>
              <a:prstGeom prst="rect">
                <a:avLst/>
              </a:prstGeom>
              <a:noFill/>
              <a:ln w="25400">
                <a:solidFill>
                  <a:srgbClr val="FFFF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 </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endParaRPr>
              </a:p>
            </p:txBody>
          </p:sp>
        </p:grpSp>
        <p:sp>
          <p:nvSpPr>
            <p:cNvPr id="43" name="TextBox 42"/>
            <p:cNvSpPr txBox="1"/>
            <p:nvPr/>
          </p:nvSpPr>
          <p:spPr>
            <a:xfrm>
              <a:off x="5303913" y="2962365"/>
              <a:ext cx="4091879" cy="954107"/>
            </a:xfrm>
            <a:prstGeom prst="rect">
              <a:avLst/>
            </a:prstGeom>
            <a:noFill/>
            <a:ln w="25400">
              <a:no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محيط مستطيل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مساحنه 18 سم</a:t>
              </a:r>
              <a:r>
                <a:rPr kumimoji="0" lang="ar-SA" sz="2800" b="1" i="0" u="none" strike="noStrike" kern="1200" cap="none" spc="0" normalizeH="0" baseline="30000" noProof="0" dirty="0">
                  <a:ln>
                    <a:noFill/>
                  </a:ln>
                  <a:solidFill>
                    <a:prstClr val="black"/>
                  </a:solidFill>
                  <a:effectLst/>
                  <a:uLnTx/>
                  <a:uFillTx/>
                  <a:latin typeface="Traditional Arabic" pitchFamily="18" charset="-78"/>
                  <a:ea typeface="+mn-ea"/>
                  <a:cs typeface="Traditional Arabic" pitchFamily="18" charset="-78"/>
                  <a:sym typeface="Wingdings"/>
                </a:rPr>
                <a:t>2</a:t>
              </a:r>
              <a:endParaRPr kumimoji="0" lang="ar-SA" sz="28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endParaRPr>
            </a:p>
          </p:txBody>
        </p:sp>
        <p:sp>
          <p:nvSpPr>
            <p:cNvPr id="26" name="TextBox 25"/>
            <p:cNvSpPr txBox="1"/>
            <p:nvPr/>
          </p:nvSpPr>
          <p:spPr>
            <a:xfrm>
              <a:off x="6096000" y="2362201"/>
              <a:ext cx="1905000" cy="584775"/>
            </a:xfrm>
            <a:prstGeom prst="rect">
              <a:avLst/>
            </a:prstGeom>
            <a:noFill/>
            <a:ln w="25400">
              <a:no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uLnTx/>
                  <a:uFillTx/>
                  <a:latin typeface="Traditional Arabic" pitchFamily="18" charset="-78"/>
                  <a:ea typeface="+mn-ea"/>
                  <a:cs typeface="Traditional Arabic" pitchFamily="18" charset="-78"/>
                  <a:sym typeface="Wingdings"/>
                </a:rPr>
                <a:t>القيمة الأولى</a:t>
              </a:r>
            </a:p>
          </p:txBody>
        </p:sp>
        <p:sp>
          <p:nvSpPr>
            <p:cNvPr id="27" name="TextBox 26"/>
            <p:cNvSpPr txBox="1"/>
            <p:nvPr/>
          </p:nvSpPr>
          <p:spPr>
            <a:xfrm>
              <a:off x="3886200" y="2362201"/>
              <a:ext cx="1905000" cy="584775"/>
            </a:xfrm>
            <a:prstGeom prst="rect">
              <a:avLst/>
            </a:prstGeom>
            <a:noFill/>
            <a:ln w="25400">
              <a:no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uLnTx/>
                  <a:uFillTx/>
                  <a:latin typeface="Traditional Arabic" pitchFamily="18" charset="-78"/>
                  <a:ea typeface="+mn-ea"/>
                  <a:cs typeface="Traditional Arabic" pitchFamily="18" charset="-78"/>
                  <a:sym typeface="Wingdings"/>
                </a:rPr>
                <a:t>القيمة الثانية</a:t>
              </a:r>
            </a:p>
          </p:txBody>
        </p:sp>
        <p:cxnSp>
          <p:nvCxnSpPr>
            <p:cNvPr id="29" name="Straight Connector 28"/>
            <p:cNvCxnSpPr/>
            <p:nvPr/>
          </p:nvCxnSpPr>
          <p:spPr>
            <a:xfrm>
              <a:off x="3581400" y="2895600"/>
              <a:ext cx="4724400"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486400" y="3040560"/>
              <a:ext cx="838200" cy="769441"/>
            </a:xfrm>
            <a:prstGeom prst="rect">
              <a:avLst/>
            </a:prstGeom>
            <a:solidFill>
              <a:schemeClr val="bg1"/>
            </a:solidFill>
            <a:ln w="25400">
              <a:solidFill>
                <a:srgbClr val="FF00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1" i="0" u="none" strike="noStrike" kern="1200" cap="none" spc="0" normalizeH="0" baseline="0" noProof="0" dirty="0">
                  <a:ln>
                    <a:noFill/>
                  </a:ln>
                  <a:solidFill>
                    <a:srgbClr val="FF0000"/>
                  </a:solidFill>
                  <a:effectLst/>
                  <a:uLnTx/>
                  <a:uFillTx/>
                  <a:latin typeface="Traditional Arabic" pitchFamily="18" charset="-78"/>
                  <a:ea typeface="+mn-ea"/>
                  <a:cs typeface="Traditional Arabic" pitchFamily="18" charset="-78"/>
                  <a:sym typeface="Wingdings"/>
                </a:rPr>
                <a:t>؟</a:t>
              </a:r>
            </a:p>
          </p:txBody>
        </p:sp>
        <p:sp>
          <p:nvSpPr>
            <p:cNvPr id="33" name="Rectangle 32"/>
            <p:cNvSpPr/>
            <p:nvPr/>
          </p:nvSpPr>
          <p:spPr>
            <a:xfrm>
              <a:off x="3581400" y="3962400"/>
              <a:ext cx="4724400" cy="20574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Traditional Arabic" pitchFamily="2" charset="-78"/>
                </a:rPr>
                <a:t>  أ        القيمة الأولى أكبر من الثانية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Traditional Arabic" pitchFamily="2" charset="-78"/>
                </a:rPr>
                <a:t> ب         القيمة الثانية أكبر من الأولى</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Traditional Arabic" pitchFamily="2" charset="-78"/>
                </a:rPr>
                <a:t> ج         القيمتان متساويتان</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Traditional Arabic" pitchFamily="2" charset="-78"/>
                </a:rPr>
                <a:t>  د         المعطيات غير كافية</a:t>
              </a:r>
            </a:p>
          </p:txBody>
        </p:sp>
        <p:sp>
          <p:nvSpPr>
            <p:cNvPr id="12" name="TextBox 42"/>
            <p:cNvSpPr txBox="1"/>
            <p:nvPr/>
          </p:nvSpPr>
          <p:spPr>
            <a:xfrm>
              <a:off x="2523342" y="2937668"/>
              <a:ext cx="4091879" cy="954107"/>
            </a:xfrm>
            <a:prstGeom prst="rect">
              <a:avLst/>
            </a:prstGeom>
            <a:noFill/>
            <a:ln w="25400">
              <a:no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محيط مستطيل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مساحنه 28 سم</a:t>
              </a:r>
              <a:r>
                <a:rPr kumimoji="0" lang="ar-SA" sz="2800" b="1" i="0" u="none" strike="noStrike" kern="1200" cap="none" spc="0" normalizeH="0" baseline="30000" noProof="0" dirty="0">
                  <a:ln>
                    <a:noFill/>
                  </a:ln>
                  <a:solidFill>
                    <a:prstClr val="black"/>
                  </a:solidFill>
                  <a:effectLst/>
                  <a:uLnTx/>
                  <a:uFillTx/>
                  <a:latin typeface="Traditional Arabic" pitchFamily="18" charset="-78"/>
                  <a:ea typeface="+mn-ea"/>
                  <a:cs typeface="Traditional Arabic" pitchFamily="18" charset="-78"/>
                  <a:sym typeface="Wingdings"/>
                </a:rPr>
                <a:t>2</a:t>
              </a:r>
              <a:endParaRPr kumimoji="0" lang="ar-SA" sz="28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endParaRPr>
            </a:p>
          </p:txBody>
        </p:sp>
        <p:sp>
          <p:nvSpPr>
            <p:cNvPr id="13" name="شكل بيضاوي 12"/>
            <p:cNvSpPr/>
            <p:nvPr/>
          </p:nvSpPr>
          <p:spPr>
            <a:xfrm>
              <a:off x="3863701" y="5280899"/>
              <a:ext cx="3486151" cy="76944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grpSp>
      <p:pic>
        <p:nvPicPr>
          <p:cNvPr id="16" name="صورة 15">
            <a:extLst>
              <a:ext uri="{FF2B5EF4-FFF2-40B4-BE49-F238E27FC236}">
                <a16:creationId xmlns:a16="http://schemas.microsoft.com/office/drawing/2014/main" id="{23ED3790-A0C0-488E-9314-FD56A2353235}"/>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28602"/>
            <a:ext cx="12192000" cy="1329395"/>
          </a:xfrm>
          <a:prstGeom prst="rect">
            <a:avLst/>
          </a:prstGeom>
        </p:spPr>
      </p:pic>
      <p:graphicFrame>
        <p:nvGraphicFramePr>
          <p:cNvPr id="8" name="جدول 7">
            <a:extLst>
              <a:ext uri="{FF2B5EF4-FFF2-40B4-BE49-F238E27FC236}">
                <a16:creationId xmlns:a16="http://schemas.microsoft.com/office/drawing/2014/main" id="{A9371050-BB30-3FF4-86F6-300B8275FA51}"/>
              </a:ext>
            </a:extLst>
          </p:cNvPr>
          <p:cNvGraphicFramePr>
            <a:graphicFrameLocks noGrp="1"/>
          </p:cNvGraphicFramePr>
          <p:nvPr>
            <p:extLst>
              <p:ext uri="{D42A27DB-BD31-4B8C-83A1-F6EECF244321}">
                <p14:modId xmlns:p14="http://schemas.microsoft.com/office/powerpoint/2010/main" val="2910402645"/>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/18 )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9" name="صورة 8">
            <a:extLst>
              <a:ext uri="{FF2B5EF4-FFF2-40B4-BE49-F238E27FC236}">
                <a16:creationId xmlns:a16="http://schemas.microsoft.com/office/drawing/2014/main" id="{867851D9-533B-703E-C83A-2D01A72283AB}"/>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0" name="clock">
            <a:extLst>
              <a:ext uri="{FF2B5EF4-FFF2-40B4-BE49-F238E27FC236}">
                <a16:creationId xmlns:a16="http://schemas.microsoft.com/office/drawing/2014/main" id="{62C14946-02C1-9EA3-9F1D-B40F279911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11" name="صورة 11">
            <a:extLst>
              <a:ext uri="{FF2B5EF4-FFF2-40B4-BE49-F238E27FC236}">
                <a16:creationId xmlns:a16="http://schemas.microsoft.com/office/drawing/2014/main" id="{69C4B8F0-A62F-81AA-8963-2B9608E22FA7}"/>
              </a:ext>
            </a:extLst>
          </p:cNvPr>
          <p:cNvPicPr>
            <a:picLocks noChangeAspect="1" noChangeArrowheads="1"/>
          </p:cNvPicPr>
          <p:nvPr/>
        </p:nvPicPr>
        <p:blipFill>
          <a:blip r:embed="rId6"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235551"/>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7"/>
          <p:cNvSpPr txBox="1"/>
          <p:nvPr/>
        </p:nvSpPr>
        <p:spPr>
          <a:xfrm>
            <a:off x="2457451" y="1763713"/>
            <a:ext cx="8733790" cy="3046988"/>
          </a:xfrm>
          <a:prstGeom prst="rect">
            <a:avLst/>
          </a:prstGeom>
          <a:noFill/>
          <a:ln w="25400">
            <a:no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خمسة مربعات وضعت بجانب بعض بحيث أصبح محيطها 72سم، كم طول المربع؟</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a:t>
            </a:r>
            <a:endParaRPr kumimoji="0" lang="en-US"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1" eaLnBrk="1" fontAlgn="auto" latinLnBrk="0" hangingPunct="1">
              <a:lnSpc>
                <a:spcPct val="100000"/>
              </a:lnSpc>
              <a:spcBef>
                <a:spcPts val="0"/>
              </a:spcBef>
              <a:spcAft>
                <a:spcPts val="0"/>
              </a:spcAft>
              <a:buClr>
                <a:srgbClr val="000000"/>
              </a:buClr>
              <a:buSzPts val="1800"/>
              <a:buFontTx/>
              <a:buNone/>
              <a:tabLst/>
              <a:defRPr/>
            </a:pPr>
            <a:r>
              <a:rPr kumimoji="0" lang="ar-SA" sz="4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أ) 3    ب) 5   ج) 6     د) 12</a:t>
            </a:r>
            <a:endParaRPr kumimoji="0" lang="en-US"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4" name="شكل بيضاوي 3"/>
          <p:cNvSpPr/>
          <p:nvPr/>
        </p:nvSpPr>
        <p:spPr>
          <a:xfrm>
            <a:off x="5438899" y="3990790"/>
            <a:ext cx="1633415" cy="81991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pic>
        <p:nvPicPr>
          <p:cNvPr id="5" name="صورة 4">
            <a:extLst>
              <a:ext uri="{FF2B5EF4-FFF2-40B4-BE49-F238E27FC236}">
                <a16:creationId xmlns:a16="http://schemas.microsoft.com/office/drawing/2014/main" id="{8D1CD661-057F-4FB3-94F6-3D1FD1CF3A80}"/>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861111"/>
            <a:ext cx="12192000" cy="1329395"/>
          </a:xfrm>
          <a:prstGeom prst="rect">
            <a:avLst/>
          </a:prstGeom>
        </p:spPr>
      </p:pic>
      <p:graphicFrame>
        <p:nvGraphicFramePr>
          <p:cNvPr id="2" name="جدول 1">
            <a:extLst>
              <a:ext uri="{FF2B5EF4-FFF2-40B4-BE49-F238E27FC236}">
                <a16:creationId xmlns:a16="http://schemas.microsoft.com/office/drawing/2014/main" id="{A94F969A-198C-EA8B-4D3E-F7A1A1A35CFF}"/>
              </a:ext>
            </a:extLst>
          </p:cNvPr>
          <p:cNvGraphicFramePr>
            <a:graphicFrameLocks noGrp="1"/>
          </p:cNvGraphicFramePr>
          <p:nvPr>
            <p:extLst>
              <p:ext uri="{D42A27DB-BD31-4B8C-83A1-F6EECF244321}">
                <p14:modId xmlns:p14="http://schemas.microsoft.com/office/powerpoint/2010/main" val="1752516423"/>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/19 )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صورة 5">
            <a:extLst>
              <a:ext uri="{FF2B5EF4-FFF2-40B4-BE49-F238E27FC236}">
                <a16:creationId xmlns:a16="http://schemas.microsoft.com/office/drawing/2014/main" id="{0ABA4B9D-097E-01C7-4499-2692F47569AF}"/>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7" name="clock">
            <a:extLst>
              <a:ext uri="{FF2B5EF4-FFF2-40B4-BE49-F238E27FC236}">
                <a16:creationId xmlns:a16="http://schemas.microsoft.com/office/drawing/2014/main" id="{94181435-E178-AAA6-BC60-DCE1BEFEDE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8" name="صورة 11">
            <a:extLst>
              <a:ext uri="{FF2B5EF4-FFF2-40B4-BE49-F238E27FC236}">
                <a16:creationId xmlns:a16="http://schemas.microsoft.com/office/drawing/2014/main" id="{3A069EF0-CC9F-1C9C-958F-ADB89FD465D4}"/>
              </a:ext>
            </a:extLst>
          </p:cNvPr>
          <p:cNvPicPr>
            <a:picLocks noChangeAspect="1" noChangeArrowheads="1"/>
          </p:cNvPicPr>
          <p:nvPr/>
        </p:nvPicPr>
        <p:blipFill>
          <a:blip r:embed="rId6"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7953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3778891" y="1986518"/>
            <a:ext cx="7866112" cy="2554545"/>
          </a:xfrm>
          <a:prstGeom prst="rect">
            <a:avLst/>
          </a:prstGeom>
          <a:noFill/>
          <a:ln w="25400">
            <a:no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rPr>
              <a:t>في الشكل المقابل ما قياس الزاوية التي صنعها عقرب الدقائق مع عقرب الساعات </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40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rPr>
              <a:t>أ)125</a:t>
            </a:r>
            <a:r>
              <a:rPr kumimoji="0" lang="ar-SA" sz="40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Traditional Arabic" pitchFamily="18" charset="-78"/>
              </a:rPr>
              <a:t>ͦ</a:t>
            </a:r>
            <a:r>
              <a:rPr kumimoji="0" lang="ar-SA" sz="40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rPr>
              <a:t>      ب ) 120</a:t>
            </a:r>
            <a:r>
              <a:rPr kumimoji="0" lang="ar-SA" sz="40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Traditional Arabic" pitchFamily="18" charset="-78"/>
              </a:rPr>
              <a:t>ͦ</a:t>
            </a:r>
            <a:r>
              <a:rPr kumimoji="0" lang="ar-SA" sz="40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rPr>
              <a:t>     ج) 117.5</a:t>
            </a:r>
            <a:r>
              <a:rPr kumimoji="0" lang="ar-SA" sz="40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Traditional Arabic" pitchFamily="18" charset="-78"/>
              </a:rPr>
              <a:t>ͦ</a:t>
            </a:r>
            <a:r>
              <a:rPr kumimoji="0" lang="ar-SA" sz="40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rPr>
              <a:t>       د) 95 </a:t>
            </a:r>
            <a:r>
              <a:rPr kumimoji="0" lang="ar-SA" sz="40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Traditional Arabic" pitchFamily="18" charset="-78"/>
              </a:rPr>
              <a:t>ͦ</a:t>
            </a:r>
            <a:endParaRPr kumimoji="0" lang="ar-SA" sz="40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endParaRPr>
          </a:p>
        </p:txBody>
      </p:sp>
      <p:grpSp>
        <p:nvGrpSpPr>
          <p:cNvPr id="3" name="مجموعة 2">
            <a:extLst>
              <a:ext uri="{FF2B5EF4-FFF2-40B4-BE49-F238E27FC236}">
                <a16:creationId xmlns:a16="http://schemas.microsoft.com/office/drawing/2014/main" id="{D6EB15C9-B30E-4921-B295-3C7F77BDCFB4}"/>
              </a:ext>
            </a:extLst>
          </p:cNvPr>
          <p:cNvGrpSpPr/>
          <p:nvPr/>
        </p:nvGrpSpPr>
        <p:grpSpPr>
          <a:xfrm>
            <a:off x="686717" y="2094240"/>
            <a:ext cx="2143125" cy="2143125"/>
            <a:chOff x="3224237" y="3501007"/>
            <a:chExt cx="2143125" cy="2143125"/>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4237" y="3501007"/>
              <a:ext cx="2143125" cy="2143125"/>
            </a:xfrm>
            <a:prstGeom prst="rect">
              <a:avLst/>
            </a:prstGeom>
          </p:spPr>
        </p:pic>
        <p:cxnSp>
          <p:nvCxnSpPr>
            <p:cNvPr id="5" name="رابط كسهم مستقيم 4"/>
            <p:cNvCxnSpPr/>
            <p:nvPr/>
          </p:nvCxnSpPr>
          <p:spPr>
            <a:xfrm flipH="1" flipV="1">
              <a:off x="3647728" y="4572570"/>
              <a:ext cx="648072" cy="855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flipV="1">
              <a:off x="4301955" y="3982898"/>
              <a:ext cx="351656" cy="59823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 name="شكل بيضاوي 5"/>
          <p:cNvSpPr/>
          <p:nvPr/>
        </p:nvSpPr>
        <p:spPr>
          <a:xfrm>
            <a:off x="7818825" y="3703148"/>
            <a:ext cx="2186627" cy="76944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pic>
        <p:nvPicPr>
          <p:cNvPr id="7" name="صورة 6">
            <a:extLst>
              <a:ext uri="{FF2B5EF4-FFF2-40B4-BE49-F238E27FC236}">
                <a16:creationId xmlns:a16="http://schemas.microsoft.com/office/drawing/2014/main" id="{823FC0A5-F37A-447D-B96C-6B59FC1B6CDF}"/>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528602"/>
            <a:ext cx="12192000" cy="1329395"/>
          </a:xfrm>
          <a:prstGeom prst="rect">
            <a:avLst/>
          </a:prstGeom>
        </p:spPr>
      </p:pic>
      <p:graphicFrame>
        <p:nvGraphicFramePr>
          <p:cNvPr id="9" name="جدول 8">
            <a:extLst>
              <a:ext uri="{FF2B5EF4-FFF2-40B4-BE49-F238E27FC236}">
                <a16:creationId xmlns:a16="http://schemas.microsoft.com/office/drawing/2014/main" id="{2466E957-A547-7CCC-B0BC-30A320C90A8D}"/>
              </a:ext>
            </a:extLst>
          </p:cNvPr>
          <p:cNvGraphicFramePr>
            <a:graphicFrameLocks noGrp="1"/>
          </p:cNvGraphicFramePr>
          <p:nvPr>
            <p:extLst>
              <p:ext uri="{D42A27DB-BD31-4B8C-83A1-F6EECF244321}">
                <p14:modId xmlns:p14="http://schemas.microsoft.com/office/powerpoint/2010/main" val="962679529"/>
              </p:ext>
            </p:extLst>
          </p:nvPr>
        </p:nvGraphicFramePr>
        <p:xfrm>
          <a:off x="885820" y="4334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( 2 / 2 /20 )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10" name="صورة 9">
            <a:extLst>
              <a:ext uri="{FF2B5EF4-FFF2-40B4-BE49-F238E27FC236}">
                <a16:creationId xmlns:a16="http://schemas.microsoft.com/office/drawing/2014/main" id="{87931AEC-C621-5A64-A5D2-8544CFCB32DA}"/>
              </a:ext>
            </a:extLst>
          </p:cNvPr>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71497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1" name="clock">
            <a:extLst>
              <a:ext uri="{FF2B5EF4-FFF2-40B4-BE49-F238E27FC236}">
                <a16:creationId xmlns:a16="http://schemas.microsoft.com/office/drawing/2014/main" id="{CCE45AB7-D3E0-5B39-DA0F-0265538857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29687" y="392578"/>
            <a:ext cx="904683" cy="1008323"/>
          </a:xfrm>
          <a:prstGeom prst="rect">
            <a:avLst/>
          </a:prstGeom>
        </p:spPr>
      </p:pic>
      <p:pic>
        <p:nvPicPr>
          <p:cNvPr id="12" name="صورة 11">
            <a:extLst>
              <a:ext uri="{FF2B5EF4-FFF2-40B4-BE49-F238E27FC236}">
                <a16:creationId xmlns:a16="http://schemas.microsoft.com/office/drawing/2014/main" id="{43084E8B-5340-D94B-3F6D-AFB18A2375EB}"/>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43409" y="39826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6075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مستطيل 1"/>
          <p:cNvSpPr/>
          <p:nvPr/>
        </p:nvSpPr>
        <p:spPr>
          <a:xfrm>
            <a:off x="1028700" y="1967266"/>
            <a:ext cx="2628900" cy="2547257"/>
          </a:xfrm>
          <a:prstGeom prst="rect">
            <a:avLst/>
          </a:prstGeom>
          <a:noFill/>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lnSpc>
                <a:spcPct val="90000"/>
              </a:lnSpc>
              <a:spcBef>
                <a:spcPct val="0"/>
              </a:spcBef>
              <a:spcAft>
                <a:spcPts val="600"/>
              </a:spcAft>
            </a:pPr>
            <a:r>
              <a:rPr lang="en-US" sz="3600" b="1" kern="1200" dirty="0">
                <a:ln w="11430">
                  <a:solidFill>
                    <a:schemeClr val="accent6">
                      <a:lumMod val="75000"/>
                    </a:schemeClr>
                  </a:solidFill>
                </a:ln>
                <a:solidFill>
                  <a:srgbClr val="FFFFFF"/>
                </a:solidFill>
                <a:effectLst>
                  <a:glow rad="228600">
                    <a:schemeClr val="accent1">
                      <a:satMod val="175000"/>
                      <a:alpha val="40000"/>
                    </a:schemeClr>
                  </a:glow>
                  <a:outerShdw blurRad="50800" dist="39000" dir="5460000" algn="tl">
                    <a:srgbClr val="000000">
                      <a:alpha val="38000"/>
                    </a:srgbClr>
                  </a:outerShdw>
                </a:effectLst>
                <a:latin typeface="+mj-lt"/>
                <a:ea typeface="+mj-ea"/>
                <a:cs typeface="+mj-cs"/>
              </a:rPr>
              <a:t>نشكر لكن حضوركن</a:t>
            </a:r>
            <a:r>
              <a:rPr lang="ar-SA" sz="3600" b="1" kern="1200" dirty="0">
                <a:ln w="11430">
                  <a:solidFill>
                    <a:schemeClr val="accent6">
                      <a:lumMod val="75000"/>
                    </a:schemeClr>
                  </a:solidFill>
                </a:ln>
                <a:solidFill>
                  <a:srgbClr val="FFFFFF"/>
                </a:solidFill>
                <a:effectLst>
                  <a:glow rad="228600">
                    <a:schemeClr val="accent1">
                      <a:satMod val="175000"/>
                      <a:alpha val="40000"/>
                    </a:schemeClr>
                  </a:glow>
                  <a:outerShdw blurRad="50800" dist="39000" dir="5460000" algn="tl">
                    <a:srgbClr val="000000">
                      <a:alpha val="38000"/>
                    </a:srgbClr>
                  </a:outerShdw>
                </a:effectLst>
                <a:latin typeface="+mj-lt"/>
                <a:ea typeface="+mj-ea"/>
                <a:cs typeface="+mj-cs"/>
              </a:rPr>
              <a:t> </a:t>
            </a:r>
          </a:p>
        </p:txBody>
      </p:sp>
      <p:pic>
        <p:nvPicPr>
          <p:cNvPr id="98306" name="Picture 2" descr="Related image"/>
          <p:cNvPicPr>
            <a:picLocks noChangeAspect="1" noChangeArrowheads="1"/>
          </p:cNvPicPr>
          <p:nvPr/>
        </p:nvPicPr>
        <p:blipFill>
          <a:blip r:embed="rId2"/>
          <a:stretch>
            <a:fillRect/>
          </a:stretch>
        </p:blipFill>
        <p:spPr bwMode="auto">
          <a:xfrm>
            <a:off x="4777316" y="1220449"/>
            <a:ext cx="6780700" cy="4414772"/>
          </a:xfrm>
          <a:prstGeom prst="rect">
            <a:avLst/>
          </a:prstGeom>
          <a:noFill/>
        </p:spPr>
      </p:pic>
      <p:pic>
        <p:nvPicPr>
          <p:cNvPr id="4" name="صورة 3">
            <a:extLst>
              <a:ext uri="{FF2B5EF4-FFF2-40B4-BE49-F238E27FC236}">
                <a16:creationId xmlns:a16="http://schemas.microsoft.com/office/drawing/2014/main" id="{03FDED06-D2CA-4CD0-9E45-3EDCCD2903CF}"/>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ØµÙØ±Ø© Ø°Ø§Øª ØµÙØ©">
            <a:extLst>
              <a:ext uri="{FF2B5EF4-FFF2-40B4-BE49-F238E27FC236}">
                <a16:creationId xmlns:a16="http://schemas.microsoft.com/office/drawing/2014/main" id="{539F0283-7DB3-AC7E-9CAD-C18FA82B740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rgbClr val="75BDA7">
                <a:tint val="45000"/>
                <a:satMod val="400000"/>
              </a:srgbClr>
            </a:duotone>
            <a:extLst>
              <a:ext uri="{28A0092B-C50C-407E-A947-70E740481C1C}">
                <a14:useLocalDpi xmlns:a14="http://schemas.microsoft.com/office/drawing/2010/main" val="0"/>
              </a:ext>
            </a:extLst>
          </a:blip>
          <a:srcRect l="22293" t="23383" r="20271" b="17746"/>
          <a:stretch/>
        </p:blipFill>
        <p:spPr bwMode="auto">
          <a:xfrm>
            <a:off x="3455706" y="381516"/>
            <a:ext cx="5280587" cy="5412599"/>
          </a:xfrm>
          <a:prstGeom prst="rect">
            <a:avLst/>
          </a:prstGeom>
          <a:noFill/>
          <a:extLst>
            <a:ext uri="{909E8E84-426E-40DD-AFC4-6F175D3DCCD1}">
              <a14:hiddenFill xmlns:a14="http://schemas.microsoft.com/office/drawing/2010/main">
                <a:solidFill>
                  <a:srgbClr val="FFFFFF"/>
                </a:solidFill>
              </a14:hiddenFill>
            </a:ext>
          </a:extLst>
        </p:spPr>
      </p:pic>
      <p:pic>
        <p:nvPicPr>
          <p:cNvPr id="4" name="صورة 3">
            <a:extLst>
              <a:ext uri="{FF2B5EF4-FFF2-40B4-BE49-F238E27FC236}">
                <a16:creationId xmlns:a16="http://schemas.microsoft.com/office/drawing/2014/main" id="{0E771398-304D-1E0E-A984-4A6588C4C2B6}"/>
              </a:ext>
            </a:extLst>
          </p:cNvPr>
          <p:cNvPicPr>
            <a:picLocks noChangeAspect="1"/>
          </p:cNvPicPr>
          <p:nvPr/>
        </p:nvPicPr>
        <p:blipFill>
          <a:blip r:embed="rId3"/>
          <a:stretch>
            <a:fillRect/>
          </a:stretch>
        </p:blipFill>
        <p:spPr>
          <a:xfrm>
            <a:off x="-1" y="5687568"/>
            <a:ext cx="12192000" cy="1170432"/>
          </a:xfrm>
          <a:prstGeom prst="rect">
            <a:avLst/>
          </a:prstGeom>
        </p:spPr>
      </p:pic>
    </p:spTree>
    <p:extLst>
      <p:ext uri="{BB962C8B-B14F-4D97-AF65-F5344CB8AC3E}">
        <p14:creationId xmlns:p14="http://schemas.microsoft.com/office/powerpoint/2010/main" val="1630760131"/>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967</TotalTime>
  <Words>2861</Words>
  <Application>Microsoft Office PowerPoint</Application>
  <PresentationFormat>شاشة عريضة</PresentationFormat>
  <Paragraphs>455</Paragraphs>
  <Slides>75</Slides>
  <Notes>0</Notes>
  <HiddenSlides>6</HiddenSlides>
  <MMClips>0</MMClips>
  <ScaleCrop>false</ScaleCrop>
  <HeadingPairs>
    <vt:vector size="6" baseType="variant">
      <vt:variant>
        <vt:lpstr>الخطوط المستخدمة</vt:lpstr>
      </vt:variant>
      <vt:variant>
        <vt:i4>10</vt:i4>
      </vt:variant>
      <vt:variant>
        <vt:lpstr>نسق</vt:lpstr>
      </vt:variant>
      <vt:variant>
        <vt:i4>1</vt:i4>
      </vt:variant>
      <vt:variant>
        <vt:lpstr>عناوين الشرائح</vt:lpstr>
      </vt:variant>
      <vt:variant>
        <vt:i4>75</vt:i4>
      </vt:variant>
    </vt:vector>
  </HeadingPairs>
  <TitlesOfParts>
    <vt:vector size="86" baseType="lpstr">
      <vt:lpstr>Arial</vt:lpstr>
      <vt:lpstr>Calibri</vt:lpstr>
      <vt:lpstr>Calibri Light</vt:lpstr>
      <vt:lpstr>Cambria Math</vt:lpstr>
      <vt:lpstr>Lucida Sans Unicode</vt:lpstr>
      <vt:lpstr>Sakkal Majalla</vt:lpstr>
      <vt:lpstr>Times New Roman</vt:lpstr>
      <vt:lpstr>Traditional Arabic</vt:lpstr>
      <vt:lpstr>Wingdings 3</vt:lpstr>
      <vt:lpstr>رموز الرياضيات العربية</vt:lpstr>
      <vt:lpstr>نسق Office</vt:lpstr>
      <vt:lpstr>عرض تقديمي في PowerPoint</vt:lpstr>
      <vt:lpstr>عرض تقديمي في PowerPoint</vt:lpstr>
      <vt:lpstr>ما تعليقك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المتوسط الحسابي لأربعة أعداد هو 20 وعند استبعاد أحدهم يصبح المتوسط 15 فما العدد المستبعد؟     أ) 15           ب) 25          ج)30             د) 35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هاله الجحدلي</dc:creator>
  <cp:lastModifiedBy>Laila Ahmed2233</cp:lastModifiedBy>
  <cp:revision>28</cp:revision>
  <dcterms:created xsi:type="dcterms:W3CDTF">2021-08-23T06:47:47Z</dcterms:created>
  <dcterms:modified xsi:type="dcterms:W3CDTF">2022-10-07T19:42:40Z</dcterms:modified>
</cp:coreProperties>
</file>