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57" r:id="rId4"/>
    <p:sldId id="292" r:id="rId5"/>
    <p:sldId id="291" r:id="rId6"/>
    <p:sldId id="294" r:id="rId7"/>
    <p:sldId id="295" r:id="rId8"/>
    <p:sldId id="259" r:id="rId9"/>
    <p:sldId id="261" r:id="rId10"/>
    <p:sldId id="262" r:id="rId11"/>
    <p:sldId id="263" r:id="rId12"/>
    <p:sldId id="264" r:id="rId13"/>
    <p:sldId id="265" r:id="rId14"/>
    <p:sldId id="271" r:id="rId15"/>
    <p:sldId id="272" r:id="rId16"/>
    <p:sldId id="266" r:id="rId17"/>
    <p:sldId id="268" r:id="rId18"/>
    <p:sldId id="293" r:id="rId19"/>
    <p:sldId id="267" r:id="rId20"/>
    <p:sldId id="269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6" r:id="rId38"/>
    <p:sldId id="297" r:id="rId3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300"/>
    <a:srgbClr val="FF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8" d="100"/>
          <a:sy n="68" d="100"/>
        </p:scale>
        <p:origin x="144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DB5398-8B5D-442F-83E4-18A23E8E843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B18CFEE-5BF5-45C7-85F6-F9C90A19AB09}">
      <dgm:prSet phldrT="[نص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1</a:t>
          </a:r>
        </a:p>
      </dgm:t>
    </dgm:pt>
    <dgm:pt modelId="{FBDEF3E6-7B14-4C1E-8343-054FDF468551}" type="parTrans" cxnId="{9D6F7AD8-F27B-43EF-B3A4-66252A895091}">
      <dgm:prSet/>
      <dgm:spPr/>
      <dgm:t>
        <a:bodyPr/>
        <a:lstStyle/>
        <a:p>
          <a:pPr rtl="1"/>
          <a:endParaRPr lang="ar-SA"/>
        </a:p>
      </dgm:t>
    </dgm:pt>
    <dgm:pt modelId="{17D16696-B07F-4D60-A77F-585E93CFB47B}" type="sibTrans" cxnId="{9D6F7AD8-F27B-43EF-B3A4-66252A895091}">
      <dgm:prSet/>
      <dgm:spPr/>
      <dgm:t>
        <a:bodyPr/>
        <a:lstStyle/>
        <a:p>
          <a:pPr rtl="1"/>
          <a:endParaRPr lang="ar-SA"/>
        </a:p>
      </dgm:t>
    </dgm:pt>
    <dgm:pt modelId="{C7E378D0-6C5B-4E2A-A02A-541204864410}">
      <dgm:prSet phldrT="[نص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ar-SA" dirty="0"/>
            <a:t>رفع مستوى </a:t>
          </a:r>
          <a:r>
            <a:rPr lang="ar-SA" dirty="0" smtClean="0"/>
            <a:t>الطالبات </a:t>
          </a:r>
          <a:r>
            <a:rPr lang="ar-SA" dirty="0"/>
            <a:t>في اختبار القدرات</a:t>
          </a:r>
        </a:p>
      </dgm:t>
    </dgm:pt>
    <dgm:pt modelId="{05A19507-2E1E-4DA7-A7AB-908CFC9ACECD}" type="parTrans" cxnId="{532992BD-4D2A-4AEC-B2C1-7288FC90C6DC}">
      <dgm:prSet/>
      <dgm:spPr/>
      <dgm:t>
        <a:bodyPr/>
        <a:lstStyle/>
        <a:p>
          <a:pPr rtl="1"/>
          <a:endParaRPr lang="ar-SA"/>
        </a:p>
      </dgm:t>
    </dgm:pt>
    <dgm:pt modelId="{D75C26E6-FF06-46F2-BE59-3DAFCE5A515F}" type="sibTrans" cxnId="{532992BD-4D2A-4AEC-B2C1-7288FC90C6DC}">
      <dgm:prSet/>
      <dgm:spPr/>
      <dgm:t>
        <a:bodyPr/>
        <a:lstStyle/>
        <a:p>
          <a:pPr rtl="1"/>
          <a:endParaRPr lang="ar-SA"/>
        </a:p>
      </dgm:t>
    </dgm:pt>
    <dgm:pt modelId="{3B0B6719-B4C1-4D7A-BC8E-2B20C4026C83}">
      <dgm:prSet phldrT="[نص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2</a:t>
          </a:r>
        </a:p>
      </dgm:t>
    </dgm:pt>
    <dgm:pt modelId="{E788C3F8-BDDF-4D75-9DEB-2D231E3DA2FC}" type="parTrans" cxnId="{99658A62-A41E-4970-9377-31B61C4F3D63}">
      <dgm:prSet/>
      <dgm:spPr/>
      <dgm:t>
        <a:bodyPr/>
        <a:lstStyle/>
        <a:p>
          <a:pPr rtl="1"/>
          <a:endParaRPr lang="ar-SA"/>
        </a:p>
      </dgm:t>
    </dgm:pt>
    <dgm:pt modelId="{89A59848-73AA-45BF-9125-8CB99B768598}" type="sibTrans" cxnId="{99658A62-A41E-4970-9377-31B61C4F3D63}">
      <dgm:prSet/>
      <dgm:spPr/>
      <dgm:t>
        <a:bodyPr/>
        <a:lstStyle/>
        <a:p>
          <a:pPr rtl="1"/>
          <a:endParaRPr lang="ar-SA"/>
        </a:p>
      </dgm:t>
    </dgm:pt>
    <dgm:pt modelId="{8F692CD9-630E-465F-A4E9-6EDBFB52B4FE}">
      <dgm:prSet phldrT="[نص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ar-SA" dirty="0"/>
            <a:t>محاولة سد الفجوة في نتائج </a:t>
          </a:r>
          <a:r>
            <a:rPr lang="ar-SA" dirty="0" smtClean="0"/>
            <a:t>الطالبات</a:t>
          </a:r>
          <a:endParaRPr lang="ar-SA" dirty="0"/>
        </a:p>
      </dgm:t>
    </dgm:pt>
    <dgm:pt modelId="{440B584C-9871-4E39-A513-C238F68FB7D6}" type="parTrans" cxnId="{6F1A38B5-4656-423D-A713-AFE2DDF91E29}">
      <dgm:prSet/>
      <dgm:spPr/>
      <dgm:t>
        <a:bodyPr/>
        <a:lstStyle/>
        <a:p>
          <a:pPr rtl="1"/>
          <a:endParaRPr lang="ar-SA"/>
        </a:p>
      </dgm:t>
    </dgm:pt>
    <dgm:pt modelId="{DCBC9CEA-D6CF-4729-8F8E-FCE69C9B9347}" type="sibTrans" cxnId="{6F1A38B5-4656-423D-A713-AFE2DDF91E29}">
      <dgm:prSet/>
      <dgm:spPr/>
      <dgm:t>
        <a:bodyPr/>
        <a:lstStyle/>
        <a:p>
          <a:pPr rtl="1"/>
          <a:endParaRPr lang="ar-SA"/>
        </a:p>
      </dgm:t>
    </dgm:pt>
    <dgm:pt modelId="{212D5E14-90BD-47B9-A105-59705CA54005}">
      <dgm:prSet phldrT="[نص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3</a:t>
          </a:r>
        </a:p>
      </dgm:t>
    </dgm:pt>
    <dgm:pt modelId="{344C3303-ECD9-4566-8B60-1E95674632BA}" type="parTrans" cxnId="{8DAC8C8A-097D-4E2B-A72D-65D02FBBC6FB}">
      <dgm:prSet/>
      <dgm:spPr/>
      <dgm:t>
        <a:bodyPr/>
        <a:lstStyle/>
        <a:p>
          <a:pPr rtl="1"/>
          <a:endParaRPr lang="ar-SA"/>
        </a:p>
      </dgm:t>
    </dgm:pt>
    <dgm:pt modelId="{5ADB3B25-B78E-4B6E-9A8D-7F4920FAC541}" type="sibTrans" cxnId="{8DAC8C8A-097D-4E2B-A72D-65D02FBBC6FB}">
      <dgm:prSet/>
      <dgm:spPr/>
      <dgm:t>
        <a:bodyPr/>
        <a:lstStyle/>
        <a:p>
          <a:pPr rtl="1"/>
          <a:endParaRPr lang="ar-SA"/>
        </a:p>
      </dgm:t>
    </dgm:pt>
    <dgm:pt modelId="{B6C8BDFC-CF14-4273-A7C0-291B3FBCC76F}">
      <dgm:prSet phldrT="[نص]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ar-SA" dirty="0"/>
            <a:t>تبادل الخبرات في أساليب التدريب على استراتيجيات الحل</a:t>
          </a:r>
        </a:p>
      </dgm:t>
    </dgm:pt>
    <dgm:pt modelId="{2788ACDE-D8F3-4463-B188-7DDBEF951015}" type="parTrans" cxnId="{D4CEACAE-7AA6-4D31-801C-BD0EE2DE1C0D}">
      <dgm:prSet/>
      <dgm:spPr/>
      <dgm:t>
        <a:bodyPr/>
        <a:lstStyle/>
        <a:p>
          <a:pPr rtl="1"/>
          <a:endParaRPr lang="ar-SA"/>
        </a:p>
      </dgm:t>
    </dgm:pt>
    <dgm:pt modelId="{DE4262DE-A60B-4ADD-9680-2891A8E59D2E}" type="sibTrans" cxnId="{D4CEACAE-7AA6-4D31-801C-BD0EE2DE1C0D}">
      <dgm:prSet/>
      <dgm:spPr/>
      <dgm:t>
        <a:bodyPr/>
        <a:lstStyle/>
        <a:p>
          <a:pPr rtl="1"/>
          <a:endParaRPr lang="ar-SA"/>
        </a:p>
      </dgm:t>
    </dgm:pt>
    <dgm:pt modelId="{1C84589F-57C1-49C2-AE85-A72EDC6B9B43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4</a:t>
          </a:r>
        </a:p>
      </dgm:t>
    </dgm:pt>
    <dgm:pt modelId="{15D6EF63-2DA3-43A8-8F1D-A6AA0B670656}" type="parTrans" cxnId="{D647800B-24D6-4079-83C0-2D061F7C5FAC}">
      <dgm:prSet/>
      <dgm:spPr/>
      <dgm:t>
        <a:bodyPr/>
        <a:lstStyle/>
        <a:p>
          <a:pPr rtl="1"/>
          <a:endParaRPr lang="ar-SA"/>
        </a:p>
      </dgm:t>
    </dgm:pt>
    <dgm:pt modelId="{9719A517-E574-441F-8C81-A1B329F3BAAA}" type="sibTrans" cxnId="{D647800B-24D6-4079-83C0-2D061F7C5FAC}">
      <dgm:prSet/>
      <dgm:spPr/>
      <dgm:t>
        <a:bodyPr/>
        <a:lstStyle/>
        <a:p>
          <a:pPr rtl="1"/>
          <a:endParaRPr lang="ar-SA"/>
        </a:p>
      </dgm:t>
    </dgm:pt>
    <dgm:pt modelId="{AE6EF3FC-5FFC-4EA4-A0EE-BAA50D066D17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dirty="0"/>
            <a:t>التعرف على المراجع والمواقع الالكترونية المهمة مثل منصة نون</a:t>
          </a:r>
        </a:p>
      </dgm:t>
    </dgm:pt>
    <dgm:pt modelId="{8F48B86F-8428-4187-AD18-D023BB1EB9C6}" type="parTrans" cxnId="{5704ED0C-7D52-4E6D-B0D3-9F560F9CEA77}">
      <dgm:prSet/>
      <dgm:spPr/>
      <dgm:t>
        <a:bodyPr/>
        <a:lstStyle/>
        <a:p>
          <a:pPr rtl="1"/>
          <a:endParaRPr lang="ar-SA"/>
        </a:p>
      </dgm:t>
    </dgm:pt>
    <dgm:pt modelId="{FD7DDB85-25C0-432F-B4AE-217D3D5D17AC}" type="sibTrans" cxnId="{5704ED0C-7D52-4E6D-B0D3-9F560F9CEA77}">
      <dgm:prSet/>
      <dgm:spPr/>
      <dgm:t>
        <a:bodyPr/>
        <a:lstStyle/>
        <a:p>
          <a:pPr rtl="1"/>
          <a:endParaRPr lang="ar-SA"/>
        </a:p>
      </dgm:t>
    </dgm:pt>
    <dgm:pt modelId="{2779C32E-9459-4FC4-BCC8-DCBE357B038F}" type="pres">
      <dgm:prSet presAssocID="{27DB5398-8B5D-442F-83E4-18A23E8E84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8AEE5EE-5C6A-44CE-AE42-86ED1C8F2916}" type="pres">
      <dgm:prSet presAssocID="{8B18CFEE-5BF5-45C7-85F6-F9C90A19AB09}" presName="composite" presStyleCnt="0"/>
      <dgm:spPr/>
    </dgm:pt>
    <dgm:pt modelId="{59A35FD5-08F3-47C3-8648-0BBBFC2624EB}" type="pres">
      <dgm:prSet presAssocID="{8B18CFEE-5BF5-45C7-85F6-F9C90A19AB0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FBD102-8C07-40A4-A517-A7666231B242}" type="pres">
      <dgm:prSet presAssocID="{8B18CFEE-5BF5-45C7-85F6-F9C90A19AB09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744326D-C55E-4013-A20C-E2D9D2FFD040}" type="pres">
      <dgm:prSet presAssocID="{17D16696-B07F-4D60-A77F-585E93CFB47B}" presName="sp" presStyleCnt="0"/>
      <dgm:spPr/>
    </dgm:pt>
    <dgm:pt modelId="{4C387710-2A2A-48D4-9118-E918574C261F}" type="pres">
      <dgm:prSet presAssocID="{3B0B6719-B4C1-4D7A-BC8E-2B20C4026C83}" presName="composite" presStyleCnt="0"/>
      <dgm:spPr/>
    </dgm:pt>
    <dgm:pt modelId="{98B7C3E2-C70C-497A-8198-B1259F271A7D}" type="pres">
      <dgm:prSet presAssocID="{3B0B6719-B4C1-4D7A-BC8E-2B20C4026C8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7EFBB87-5433-42BA-9D6E-4B8542056840}" type="pres">
      <dgm:prSet presAssocID="{3B0B6719-B4C1-4D7A-BC8E-2B20C4026C83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33F57C1-5B50-41F5-A6B0-CB4C19D22BD1}" type="pres">
      <dgm:prSet presAssocID="{89A59848-73AA-45BF-9125-8CB99B768598}" presName="sp" presStyleCnt="0"/>
      <dgm:spPr/>
    </dgm:pt>
    <dgm:pt modelId="{8DA1377B-2AAB-452C-84A7-8BC49FD6BA91}" type="pres">
      <dgm:prSet presAssocID="{212D5E14-90BD-47B9-A105-59705CA54005}" presName="composite" presStyleCnt="0"/>
      <dgm:spPr/>
    </dgm:pt>
    <dgm:pt modelId="{E1FC061B-6A25-420B-8E57-E1A199AFA058}" type="pres">
      <dgm:prSet presAssocID="{212D5E14-90BD-47B9-A105-59705CA5400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9F6BB0D-CA5B-42B8-9627-ADE6414D1934}" type="pres">
      <dgm:prSet presAssocID="{212D5E14-90BD-47B9-A105-59705CA5400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F8BF464-CF56-4E53-8526-2CDD3F8E10EA}" type="pres">
      <dgm:prSet presAssocID="{5ADB3B25-B78E-4B6E-9A8D-7F4920FAC541}" presName="sp" presStyleCnt="0"/>
      <dgm:spPr/>
    </dgm:pt>
    <dgm:pt modelId="{DB34D781-F7E7-4354-A0F7-4F3FB502961D}" type="pres">
      <dgm:prSet presAssocID="{1C84589F-57C1-49C2-AE85-A72EDC6B9B43}" presName="composite" presStyleCnt="0"/>
      <dgm:spPr/>
    </dgm:pt>
    <dgm:pt modelId="{7CCF74B5-8AB3-41F1-AA77-CA4401D76053}" type="pres">
      <dgm:prSet presAssocID="{1C84589F-57C1-49C2-AE85-A72EDC6B9B4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E9287D-FC7B-4635-97A3-0716ACAB626D}" type="pres">
      <dgm:prSet presAssocID="{1C84589F-57C1-49C2-AE85-A72EDC6B9B43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B2116AB-7463-4F6B-B576-19DB7A1F5C63}" type="presOf" srcId="{27DB5398-8B5D-442F-83E4-18A23E8E8431}" destId="{2779C32E-9459-4FC4-BCC8-DCBE357B038F}" srcOrd="0" destOrd="0" presId="urn:microsoft.com/office/officeart/2005/8/layout/chevron2"/>
    <dgm:cxn modelId="{B2138F02-3251-4173-9933-6B0B84711A64}" type="presOf" srcId="{1C84589F-57C1-49C2-AE85-A72EDC6B9B43}" destId="{7CCF74B5-8AB3-41F1-AA77-CA4401D76053}" srcOrd="0" destOrd="0" presId="urn:microsoft.com/office/officeart/2005/8/layout/chevron2"/>
    <dgm:cxn modelId="{D647800B-24D6-4079-83C0-2D061F7C5FAC}" srcId="{27DB5398-8B5D-442F-83E4-18A23E8E8431}" destId="{1C84589F-57C1-49C2-AE85-A72EDC6B9B43}" srcOrd="3" destOrd="0" parTransId="{15D6EF63-2DA3-43A8-8F1D-A6AA0B670656}" sibTransId="{9719A517-E574-441F-8C81-A1B329F3BAAA}"/>
    <dgm:cxn modelId="{09EF6710-329D-4023-976A-586BCA58EAE6}" type="presOf" srcId="{B6C8BDFC-CF14-4273-A7C0-291B3FBCC76F}" destId="{39F6BB0D-CA5B-42B8-9627-ADE6414D1934}" srcOrd="0" destOrd="0" presId="urn:microsoft.com/office/officeart/2005/8/layout/chevron2"/>
    <dgm:cxn modelId="{2AEFD1F2-76CA-4A91-BD6A-08127AC0B364}" type="presOf" srcId="{212D5E14-90BD-47B9-A105-59705CA54005}" destId="{E1FC061B-6A25-420B-8E57-E1A199AFA058}" srcOrd="0" destOrd="0" presId="urn:microsoft.com/office/officeart/2005/8/layout/chevron2"/>
    <dgm:cxn modelId="{6F1A38B5-4656-423D-A713-AFE2DDF91E29}" srcId="{3B0B6719-B4C1-4D7A-BC8E-2B20C4026C83}" destId="{8F692CD9-630E-465F-A4E9-6EDBFB52B4FE}" srcOrd="0" destOrd="0" parTransId="{440B584C-9871-4E39-A513-C238F68FB7D6}" sibTransId="{DCBC9CEA-D6CF-4729-8F8E-FCE69C9B9347}"/>
    <dgm:cxn modelId="{494BF30D-0FB7-4620-8BCB-CE1CF97C94F9}" type="presOf" srcId="{C7E378D0-6C5B-4E2A-A02A-541204864410}" destId="{26FBD102-8C07-40A4-A517-A7666231B242}" srcOrd="0" destOrd="0" presId="urn:microsoft.com/office/officeart/2005/8/layout/chevron2"/>
    <dgm:cxn modelId="{5704ED0C-7D52-4E6D-B0D3-9F560F9CEA77}" srcId="{1C84589F-57C1-49C2-AE85-A72EDC6B9B43}" destId="{AE6EF3FC-5FFC-4EA4-A0EE-BAA50D066D17}" srcOrd="0" destOrd="0" parTransId="{8F48B86F-8428-4187-AD18-D023BB1EB9C6}" sibTransId="{FD7DDB85-25C0-432F-B4AE-217D3D5D17AC}"/>
    <dgm:cxn modelId="{8DAC8C8A-097D-4E2B-A72D-65D02FBBC6FB}" srcId="{27DB5398-8B5D-442F-83E4-18A23E8E8431}" destId="{212D5E14-90BD-47B9-A105-59705CA54005}" srcOrd="2" destOrd="0" parTransId="{344C3303-ECD9-4566-8B60-1E95674632BA}" sibTransId="{5ADB3B25-B78E-4B6E-9A8D-7F4920FAC541}"/>
    <dgm:cxn modelId="{9D6F7AD8-F27B-43EF-B3A4-66252A895091}" srcId="{27DB5398-8B5D-442F-83E4-18A23E8E8431}" destId="{8B18CFEE-5BF5-45C7-85F6-F9C90A19AB09}" srcOrd="0" destOrd="0" parTransId="{FBDEF3E6-7B14-4C1E-8343-054FDF468551}" sibTransId="{17D16696-B07F-4D60-A77F-585E93CFB47B}"/>
    <dgm:cxn modelId="{D4CC52A2-7711-4149-82AF-67B5EC0ABC77}" type="presOf" srcId="{AE6EF3FC-5FFC-4EA4-A0EE-BAA50D066D17}" destId="{57E9287D-FC7B-4635-97A3-0716ACAB626D}" srcOrd="0" destOrd="0" presId="urn:microsoft.com/office/officeart/2005/8/layout/chevron2"/>
    <dgm:cxn modelId="{7A5B99D1-CAEA-488A-9BE3-2C09D131D43F}" type="presOf" srcId="{3B0B6719-B4C1-4D7A-BC8E-2B20C4026C83}" destId="{98B7C3E2-C70C-497A-8198-B1259F271A7D}" srcOrd="0" destOrd="0" presId="urn:microsoft.com/office/officeart/2005/8/layout/chevron2"/>
    <dgm:cxn modelId="{C01FB37D-55D3-4420-B752-31C5EBEFAE01}" type="presOf" srcId="{8B18CFEE-5BF5-45C7-85F6-F9C90A19AB09}" destId="{59A35FD5-08F3-47C3-8648-0BBBFC2624EB}" srcOrd="0" destOrd="0" presId="urn:microsoft.com/office/officeart/2005/8/layout/chevron2"/>
    <dgm:cxn modelId="{D4CEACAE-7AA6-4D31-801C-BD0EE2DE1C0D}" srcId="{212D5E14-90BD-47B9-A105-59705CA54005}" destId="{B6C8BDFC-CF14-4273-A7C0-291B3FBCC76F}" srcOrd="0" destOrd="0" parTransId="{2788ACDE-D8F3-4463-B188-7DDBEF951015}" sibTransId="{DE4262DE-A60B-4ADD-9680-2891A8E59D2E}"/>
    <dgm:cxn modelId="{99658A62-A41E-4970-9377-31B61C4F3D63}" srcId="{27DB5398-8B5D-442F-83E4-18A23E8E8431}" destId="{3B0B6719-B4C1-4D7A-BC8E-2B20C4026C83}" srcOrd="1" destOrd="0" parTransId="{E788C3F8-BDDF-4D75-9DEB-2D231E3DA2FC}" sibTransId="{89A59848-73AA-45BF-9125-8CB99B768598}"/>
    <dgm:cxn modelId="{00586640-B396-4352-A660-E9C4E176B950}" type="presOf" srcId="{8F692CD9-630E-465F-A4E9-6EDBFB52B4FE}" destId="{87EFBB87-5433-42BA-9D6E-4B8542056840}" srcOrd="0" destOrd="0" presId="urn:microsoft.com/office/officeart/2005/8/layout/chevron2"/>
    <dgm:cxn modelId="{532992BD-4D2A-4AEC-B2C1-7288FC90C6DC}" srcId="{8B18CFEE-5BF5-45C7-85F6-F9C90A19AB09}" destId="{C7E378D0-6C5B-4E2A-A02A-541204864410}" srcOrd="0" destOrd="0" parTransId="{05A19507-2E1E-4DA7-A7AB-908CFC9ACECD}" sibTransId="{D75C26E6-FF06-46F2-BE59-3DAFCE5A515F}"/>
    <dgm:cxn modelId="{35B4CD17-1FD1-48C3-BF0E-05DA5ED2C5F3}" type="presParOf" srcId="{2779C32E-9459-4FC4-BCC8-DCBE357B038F}" destId="{28AEE5EE-5C6A-44CE-AE42-86ED1C8F2916}" srcOrd="0" destOrd="0" presId="urn:microsoft.com/office/officeart/2005/8/layout/chevron2"/>
    <dgm:cxn modelId="{B6162F89-A09A-42C3-B36A-067971EB5921}" type="presParOf" srcId="{28AEE5EE-5C6A-44CE-AE42-86ED1C8F2916}" destId="{59A35FD5-08F3-47C3-8648-0BBBFC2624EB}" srcOrd="0" destOrd="0" presId="urn:microsoft.com/office/officeart/2005/8/layout/chevron2"/>
    <dgm:cxn modelId="{11305C97-B402-4A01-86BC-03A81EBC2F68}" type="presParOf" srcId="{28AEE5EE-5C6A-44CE-AE42-86ED1C8F2916}" destId="{26FBD102-8C07-40A4-A517-A7666231B242}" srcOrd="1" destOrd="0" presId="urn:microsoft.com/office/officeart/2005/8/layout/chevron2"/>
    <dgm:cxn modelId="{C0D651A4-943F-460A-B568-A7547B879FBD}" type="presParOf" srcId="{2779C32E-9459-4FC4-BCC8-DCBE357B038F}" destId="{B744326D-C55E-4013-A20C-E2D9D2FFD040}" srcOrd="1" destOrd="0" presId="urn:microsoft.com/office/officeart/2005/8/layout/chevron2"/>
    <dgm:cxn modelId="{54B7411B-D72A-4973-9AED-3D6B2768009F}" type="presParOf" srcId="{2779C32E-9459-4FC4-BCC8-DCBE357B038F}" destId="{4C387710-2A2A-48D4-9118-E918574C261F}" srcOrd="2" destOrd="0" presId="urn:microsoft.com/office/officeart/2005/8/layout/chevron2"/>
    <dgm:cxn modelId="{76627A2B-1649-4C6C-B511-88D081B731EF}" type="presParOf" srcId="{4C387710-2A2A-48D4-9118-E918574C261F}" destId="{98B7C3E2-C70C-497A-8198-B1259F271A7D}" srcOrd="0" destOrd="0" presId="urn:microsoft.com/office/officeart/2005/8/layout/chevron2"/>
    <dgm:cxn modelId="{A685CE52-215E-427A-AF6E-1F1C2620D330}" type="presParOf" srcId="{4C387710-2A2A-48D4-9118-E918574C261F}" destId="{87EFBB87-5433-42BA-9D6E-4B8542056840}" srcOrd="1" destOrd="0" presId="urn:microsoft.com/office/officeart/2005/8/layout/chevron2"/>
    <dgm:cxn modelId="{0106BD36-B31F-42BD-855F-DDEEF296CBFD}" type="presParOf" srcId="{2779C32E-9459-4FC4-BCC8-DCBE357B038F}" destId="{633F57C1-5B50-41F5-A6B0-CB4C19D22BD1}" srcOrd="3" destOrd="0" presId="urn:microsoft.com/office/officeart/2005/8/layout/chevron2"/>
    <dgm:cxn modelId="{5555CE11-DD04-414A-AB0F-2C0154C1E25C}" type="presParOf" srcId="{2779C32E-9459-4FC4-BCC8-DCBE357B038F}" destId="{8DA1377B-2AAB-452C-84A7-8BC49FD6BA91}" srcOrd="4" destOrd="0" presId="urn:microsoft.com/office/officeart/2005/8/layout/chevron2"/>
    <dgm:cxn modelId="{8996EAC3-8162-4FF7-958F-9C84C2BFF83C}" type="presParOf" srcId="{8DA1377B-2AAB-452C-84A7-8BC49FD6BA91}" destId="{E1FC061B-6A25-420B-8E57-E1A199AFA058}" srcOrd="0" destOrd="0" presId="urn:microsoft.com/office/officeart/2005/8/layout/chevron2"/>
    <dgm:cxn modelId="{65C8014B-F1D2-407B-8DFA-F77857D03D65}" type="presParOf" srcId="{8DA1377B-2AAB-452C-84A7-8BC49FD6BA91}" destId="{39F6BB0D-CA5B-42B8-9627-ADE6414D1934}" srcOrd="1" destOrd="0" presId="urn:microsoft.com/office/officeart/2005/8/layout/chevron2"/>
    <dgm:cxn modelId="{83BAEB70-04E5-4C95-ACC1-C77F44959073}" type="presParOf" srcId="{2779C32E-9459-4FC4-BCC8-DCBE357B038F}" destId="{4F8BF464-CF56-4E53-8526-2CDD3F8E10EA}" srcOrd="5" destOrd="0" presId="urn:microsoft.com/office/officeart/2005/8/layout/chevron2"/>
    <dgm:cxn modelId="{EBBDADF5-C650-4A11-BF7E-30737E7FDEFC}" type="presParOf" srcId="{2779C32E-9459-4FC4-BCC8-DCBE357B038F}" destId="{DB34D781-F7E7-4354-A0F7-4F3FB502961D}" srcOrd="6" destOrd="0" presId="urn:microsoft.com/office/officeart/2005/8/layout/chevron2"/>
    <dgm:cxn modelId="{CC695708-7A79-41D7-BDF3-A57945C07102}" type="presParOf" srcId="{DB34D781-F7E7-4354-A0F7-4F3FB502961D}" destId="{7CCF74B5-8AB3-41F1-AA77-CA4401D76053}" srcOrd="0" destOrd="0" presId="urn:microsoft.com/office/officeart/2005/8/layout/chevron2"/>
    <dgm:cxn modelId="{C4575F4C-F662-4AFA-B6BE-218DBD409B33}" type="presParOf" srcId="{DB34D781-F7E7-4354-A0F7-4F3FB502961D}" destId="{57E9287D-FC7B-4635-97A3-0716ACAB62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35FD5-08F3-47C3-8648-0BBBFC2624EB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/>
            <a:t>1</a:t>
          </a:r>
        </a:p>
      </dsp:txBody>
      <dsp:txXfrm rot="-5400000">
        <a:off x="1" y="437452"/>
        <a:ext cx="867844" cy="371933"/>
      </dsp:txXfrm>
    </dsp:sp>
    <dsp:sp modelId="{26FBD102-8C07-40A4-A517-A7666231B242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/>
            <a:t>رفع مستوى </a:t>
          </a:r>
          <a:r>
            <a:rPr lang="ar-SA" sz="2600" kern="1200" dirty="0" smtClean="0"/>
            <a:t>الطالبات </a:t>
          </a:r>
          <a:r>
            <a:rPr lang="ar-SA" sz="2600" kern="1200" dirty="0"/>
            <a:t>في اختبار القدرات</a:t>
          </a:r>
        </a:p>
      </dsp:txBody>
      <dsp:txXfrm rot="-5400000">
        <a:off x="867845" y="42869"/>
        <a:ext cx="7322416" cy="727177"/>
      </dsp:txXfrm>
    </dsp:sp>
    <dsp:sp modelId="{98B7C3E2-C70C-497A-8198-B1259F271A7D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/>
            <a:t>2</a:t>
          </a:r>
        </a:p>
      </dsp:txBody>
      <dsp:txXfrm rot="-5400000">
        <a:off x="1" y="1530493"/>
        <a:ext cx="867844" cy="371933"/>
      </dsp:txXfrm>
    </dsp:sp>
    <dsp:sp modelId="{87EFBB87-5433-42BA-9D6E-4B8542056840}">
      <dsp:nvSpPr>
        <dsp:cNvPr id="0" name=""/>
        <dsp:cNvSpPr/>
      </dsp:nvSpPr>
      <dsp:spPr>
        <a:xfrm rot="5400000">
          <a:off x="4145794" y="-2181378"/>
          <a:ext cx="805855" cy="7361755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/>
            <a:t>محاولة سد الفجوة في نتائج </a:t>
          </a:r>
          <a:r>
            <a:rPr lang="ar-SA" sz="2600" kern="1200" dirty="0" smtClean="0"/>
            <a:t>الطالبات</a:t>
          </a:r>
          <a:endParaRPr lang="ar-SA" sz="2600" kern="1200" dirty="0"/>
        </a:p>
      </dsp:txBody>
      <dsp:txXfrm rot="-5400000">
        <a:off x="867845" y="1135910"/>
        <a:ext cx="7322416" cy="727177"/>
      </dsp:txXfrm>
    </dsp:sp>
    <dsp:sp modelId="{E1FC061B-6A25-420B-8E57-E1A199AFA058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/>
            <a:t>3</a:t>
          </a:r>
        </a:p>
      </dsp:txBody>
      <dsp:txXfrm rot="-5400000">
        <a:off x="1" y="2623534"/>
        <a:ext cx="867844" cy="371933"/>
      </dsp:txXfrm>
    </dsp:sp>
    <dsp:sp modelId="{39F6BB0D-CA5B-42B8-9627-ADE6414D1934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/>
            <a:t>تبادل الخبرات في أساليب التدريب على استراتيجيات الحل</a:t>
          </a:r>
        </a:p>
      </dsp:txBody>
      <dsp:txXfrm rot="-5400000">
        <a:off x="867845" y="2228952"/>
        <a:ext cx="7322416" cy="727177"/>
      </dsp:txXfrm>
    </dsp:sp>
    <dsp:sp modelId="{7CCF74B5-8AB3-41F1-AA77-CA4401D76053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/>
            <a:t>4</a:t>
          </a:r>
        </a:p>
      </dsp:txBody>
      <dsp:txXfrm rot="-5400000">
        <a:off x="1" y="3716576"/>
        <a:ext cx="867844" cy="371933"/>
      </dsp:txXfrm>
    </dsp:sp>
    <dsp:sp modelId="{57E9287D-FC7B-4635-97A3-0716ACAB626D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/>
            <a:t>التعرف على المراجع والمواقع الالكترونية المهمة مثل منصة نون</a:t>
          </a:r>
        </a:p>
      </dsp:txBody>
      <dsp:txXfrm rot="-5400000">
        <a:off x="867845" y="3321993"/>
        <a:ext cx="7322416" cy="727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0720735-F49D-4B83-8529-1A4C64D4F568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D9BEB3C-3C08-41A0-A080-B007ADF6A5B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31292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3C680-E71B-42E0-8E18-721FB556082E}" type="slidenum">
              <a:rPr lang="ar-SA" smtClean="0"/>
              <a:pPr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9616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3C680-E71B-42E0-8E18-721FB556082E}" type="slidenum">
              <a:rPr lang="ar-SA" smtClean="0"/>
              <a:pPr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924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3C680-E71B-42E0-8E18-721FB556082E}" type="slidenum">
              <a:rPr lang="ar-SA" smtClean="0"/>
              <a:pPr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4148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BEB3C-3C08-41A0-A080-B007ADF6A5BF}" type="slidenum">
              <a:rPr lang="ar-SA" smtClean="0"/>
              <a:t>28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9883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27902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572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0244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5175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314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2284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1328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7953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87478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160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666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E7590-4534-4538-B301-3264F1BFA164}" type="datetimeFigureOut">
              <a:rPr lang="ar-SA" smtClean="0"/>
              <a:t>15/12/39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20884-96F2-4E47-8502-D70578E3885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890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المهارات الأساسية للتدريب على اختبارات القدرات العامة (الجزء الكمي)</a:t>
            </a: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236533"/>
            <a:ext cx="5490356" cy="205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ستطيل 7"/>
          <p:cNvSpPr/>
          <p:nvPr/>
        </p:nvSpPr>
        <p:spPr>
          <a:xfrm>
            <a:off x="6084168" y="260648"/>
            <a:ext cx="2627784" cy="155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ar-SA" b="1" dirty="0">
                <a:ea typeface="Calibri"/>
                <a:cs typeface="Traditional Arabic"/>
              </a:rPr>
              <a:t>المملكة العربية السعودية وزارة التعليم</a:t>
            </a:r>
            <a:endParaRPr lang="en-US" sz="2800" dirty="0">
              <a:ea typeface="Calibri"/>
              <a:cs typeface="Arial"/>
            </a:endParaRPr>
          </a:p>
          <a:p>
            <a:pPr>
              <a:lnSpc>
                <a:spcPct val="107000"/>
              </a:lnSpc>
            </a:pPr>
            <a:r>
              <a:rPr lang="ar-SA" b="1" dirty="0">
                <a:ea typeface="Calibri"/>
                <a:cs typeface="Traditional Arabic"/>
              </a:rPr>
              <a:t>الإدارة العامة للتعليم بمحافظة جدة</a:t>
            </a:r>
            <a:endParaRPr lang="en-US" sz="2800" dirty="0">
              <a:ea typeface="Calibri"/>
              <a:cs typeface="Arial"/>
            </a:endParaRPr>
          </a:p>
          <a:p>
            <a:pPr>
              <a:lnSpc>
                <a:spcPct val="107000"/>
              </a:lnSpc>
            </a:pPr>
            <a:r>
              <a:rPr lang="ar-SA" b="1" dirty="0">
                <a:ea typeface="Calibri"/>
                <a:cs typeface="Traditional Arabic"/>
              </a:rPr>
              <a:t>الشؤون التعليمية – بنات</a:t>
            </a:r>
            <a:endParaRPr lang="en-US" sz="2800" dirty="0">
              <a:ea typeface="Calibri"/>
              <a:cs typeface="Arial"/>
            </a:endParaRPr>
          </a:p>
          <a:p>
            <a:pPr>
              <a:lnSpc>
                <a:spcPct val="107000"/>
              </a:lnSpc>
            </a:pPr>
            <a:r>
              <a:rPr lang="ar-SA" b="1" dirty="0">
                <a:ea typeface="Calibri"/>
                <a:cs typeface="Traditional Arabic"/>
              </a:rPr>
              <a:t>مكتب التعليم بجنوب جدة</a:t>
            </a:r>
            <a:endParaRPr lang="en-US" sz="2800" dirty="0">
              <a:ea typeface="Calibri"/>
              <a:cs typeface="Arial"/>
            </a:endParaRPr>
          </a:p>
          <a:p>
            <a:r>
              <a:rPr lang="ar-SA" b="1" dirty="0">
                <a:effectLst/>
                <a:ea typeface="Calibri"/>
                <a:cs typeface="Traditional Arabic"/>
              </a:rPr>
              <a:t>شعبة الرياضيات</a:t>
            </a:r>
            <a:endParaRPr lang="ar-SA" dirty="0"/>
          </a:p>
        </p:txBody>
      </p:sp>
      <p:pic>
        <p:nvPicPr>
          <p:cNvPr id="9" name="صورة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32656"/>
            <a:ext cx="2520280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صورة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471085"/>
            <a:ext cx="1535479" cy="92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54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ar-SA" b="1" u="sng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+mj-cs"/>
              </a:rPr>
              <a:t>الهدف العام  </a:t>
            </a:r>
          </a:p>
          <a:p>
            <a:pPr marL="0" lvl="0" indent="0" algn="ctr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en-US" b="1" u="sng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cs typeface="+mj-cs"/>
            </a:endParaRPr>
          </a:p>
          <a:p>
            <a:pPr marL="0" lv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ar-SA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+mj-cs"/>
              </a:rPr>
              <a:t>تدريب معلمات الرياضيات لإعداد طالبات الصفين الثاني والثالث الثانوي لاختبار القدرات العامة و كونهما متطلب للقبول في الجامعات 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cs typeface="+mj-cs"/>
            </a:endParaRPr>
          </a:p>
          <a:p>
            <a:pPr marL="0" lv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ar-SA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+mj-cs"/>
              </a:rPr>
              <a:t> 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ea typeface="Calibri"/>
              <a:cs typeface="+mj-cs"/>
            </a:endParaRPr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941168"/>
            <a:ext cx="10001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9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الأهداف التفصيلية  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79707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092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33400"/>
            <a:ext cx="7924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ما الفرق بين اختبار القدرات واختبارات التحصيل الدراسي 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395013"/>
            <a:ext cx="76200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اختبار القدرات العامة </a:t>
            </a: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يقيس القدرة على الفهم والتطبيق والاستدلال والتحليل في مجالي اللغة الأم والرياضيات</a:t>
            </a:r>
          </a:p>
          <a:p>
            <a:pPr algn="ctr"/>
            <a:endParaRPr lang="ar-SA" sz="36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أما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اختبار التحصيل الدراسي </a:t>
            </a: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فيقيس مستوى المعرفة التي حصّلها الطالب مما درسه في المدرسة من مقررات</a:t>
            </a:r>
          </a:p>
        </p:txBody>
      </p:sp>
    </p:spTree>
    <p:extLst>
      <p:ext uri="{BB962C8B-B14F-4D97-AF65-F5344CB8AC3E}">
        <p14:creationId xmlns:p14="http://schemas.microsoft.com/office/powerpoint/2010/main" val="331284396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533400"/>
            <a:ext cx="42672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خلال عامين دراسيين</a:t>
            </a:r>
          </a:p>
          <a:p>
            <a:pPr algn="ctr"/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5 فرص</a:t>
            </a:r>
          </a:p>
          <a:p>
            <a:pPr algn="ctr"/>
            <a:r>
              <a:rPr lang="ar-SA" sz="48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(قدرات)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" y="2982225"/>
            <a:ext cx="49530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قبل وبعد اختبارات نهاية العام</a:t>
            </a:r>
          </a:p>
          <a:p>
            <a:pPr algn="ctr"/>
            <a:r>
              <a:rPr lang="ar-SA" sz="4800" b="1" dirty="0">
                <a:solidFill>
                  <a:srgbClr val="C00000"/>
                </a:solidFill>
                <a:cs typeface="Traditional Arabic" pitchFamily="18" charset="-78"/>
              </a:rPr>
              <a:t>فرصتين</a:t>
            </a:r>
          </a:p>
          <a:p>
            <a:pPr algn="ctr"/>
            <a:r>
              <a:rPr lang="ar-SA" sz="48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(تحصيلي)</a:t>
            </a:r>
          </a:p>
          <a:p>
            <a:pPr algn="ctr"/>
            <a:endParaRPr lang="ar-SA" sz="4800" b="1" dirty="0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2867925"/>
            <a:ext cx="8534400" cy="228600"/>
          </a:xfrm>
          <a:prstGeom prst="rect">
            <a:avLst/>
          </a:prstGeom>
          <a:solidFill>
            <a:srgbClr val="FFCCC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TextBox 6"/>
          <p:cNvSpPr txBox="1"/>
          <p:nvPr/>
        </p:nvSpPr>
        <p:spPr>
          <a:xfrm>
            <a:off x="6248400" y="1488700"/>
            <a:ext cx="1905000" cy="830997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الاختبار</a:t>
            </a:r>
          </a:p>
        </p:txBody>
      </p:sp>
    </p:spTree>
    <p:extLst>
      <p:ext uri="{BB962C8B-B14F-4D97-AF65-F5344CB8AC3E}">
        <p14:creationId xmlns:p14="http://schemas.microsoft.com/office/powerpoint/2010/main" val="381094254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55576" y="980728"/>
            <a:ext cx="784887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طبيعة الاختبار :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تركز أسئلة أقسام التحصيل الدراسي على المفاهيم العامة في مواد القسم العملي :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الأحياء ، الكيمياء ، الفيزياء ، الرياضيات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وتشمل أسئلة التحصيل الدراسي المقررات المذكورة في الصفوف الثانوية الثلاثة .</a:t>
            </a:r>
          </a:p>
          <a:p>
            <a:endParaRPr lang="ar-SA" sz="2400" b="1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28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طبيعة </a:t>
            </a:r>
            <a:r>
              <a:rPr lang="ar-SA" sz="2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أسئلة التحصيل الدراسي :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تتفاوت الأسئلة في أقسام التحصيل الدراسي من حيث طبيعة تركيزها على المستويات المعرفية. فهناك عدد من الأسئلة يتطلب الإجابة عليها الفهم، وآخر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يتطلب التطبيق، وثالث يتطلب الاستنتاج ... وهكذا .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تغطي الأسئلة صفوف المرحلة الثانوية الثلاثة بالنسب التالية :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20% للصف الأول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30% للصف الثاني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50% للصف الثالث</a:t>
            </a:r>
          </a:p>
          <a:p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وتتوزع الأسئلة بنسب متساوية على مواد : الأحياء، الكيمياء، الفيزياء، الرياضيات</a:t>
            </a:r>
            <a:endParaRPr lang="ar-SA" sz="2400" b="1" dirty="0"/>
          </a:p>
        </p:txBody>
      </p:sp>
      <p:sp>
        <p:nvSpPr>
          <p:cNvPr id="5" name="مستطيل 4"/>
          <p:cNvSpPr/>
          <p:nvPr/>
        </p:nvSpPr>
        <p:spPr>
          <a:xfrm>
            <a:off x="2627784" y="116632"/>
            <a:ext cx="4400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الاختبار التحصيلي </a:t>
            </a:r>
            <a:endParaRPr lang="ar-S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509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11560" y="764704"/>
            <a:ext cx="79928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             مــــدة الاختبـــــــــــــار :</a:t>
            </a:r>
            <a:endParaRPr lang="ar-SA" sz="2800" b="1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ar-SA" sz="2800" b="1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يتوقع </a:t>
            </a:r>
            <a:r>
              <a:rPr lang="ar-S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 يستغرق الاختبار حوالى 3 ساعات منها حوالى ساعة واحدة للإجراءات والتعليمات وتعبئة معلومات الطالب في ورقة الإجابة، وهذا كله قبل بدء</a:t>
            </a:r>
          </a:p>
          <a:p>
            <a:r>
              <a:rPr lang="ar-S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الاختبار. ويتبقى للاختبار حوالي 2 ساعات مقسمة على </a:t>
            </a:r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4 </a:t>
            </a:r>
            <a:r>
              <a:rPr lang="ar-S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أقسام، لكل قسم </a:t>
            </a:r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30 </a:t>
            </a:r>
            <a:r>
              <a:rPr lang="ar-S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دقيقة. وعلى الطالب أن يلتزم التزاماً دقيقاً بالوقت المخصص لحل</a:t>
            </a:r>
          </a:p>
          <a:p>
            <a:r>
              <a:rPr lang="ar-S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أسئلة كل قسم 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80062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spcBef>
                <a:spcPts val="0"/>
              </a:spcBef>
            </a:pPr>
            <a:r>
              <a:rPr lang="ar-SA" sz="4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aditional Arabic" pitchFamily="18" charset="-78"/>
                <a:ea typeface="+mn-ea"/>
                <a:cs typeface="Traditional Arabic" pitchFamily="18" charset="-78"/>
              </a:rPr>
              <a:t>ماهو</a:t>
            </a:r>
            <a:r>
              <a:rPr lang="ar-SA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aditional Arabic" pitchFamily="18" charset="-78"/>
                <a:ea typeface="+mn-ea"/>
                <a:cs typeface="Traditional Arabic" pitchFamily="18" charset="-78"/>
              </a:rPr>
              <a:t> اختبار القدرات العامة ؟</a:t>
            </a:r>
            <a:br>
              <a:rPr lang="ar-SA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aditional Arabic" pitchFamily="18" charset="-78"/>
                <a:ea typeface="+mn-ea"/>
                <a:cs typeface="Traditional Arabic" pitchFamily="18" charset="-78"/>
              </a:rPr>
            </a:br>
            <a:endParaRPr lang="ar-SA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هو اختبار مدته </a:t>
            </a:r>
            <a:r>
              <a:rPr lang="ar-SA" sz="36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ساعتان ونصف أو 3 ساعات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وتتكوّن أسئلته من نوعين أحدهما </a:t>
            </a:r>
            <a:r>
              <a:rPr lang="ar-SA" sz="36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لفظي (لُغوي)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والثاني </a:t>
            </a:r>
            <a:r>
              <a:rPr lang="ar-SA" sz="36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كمّي (رياضي) </a:t>
            </a:r>
          </a:p>
          <a:p>
            <a:pPr marL="0" lvl="0" indent="0" algn="ctr" rtl="0">
              <a:spcBef>
                <a:spcPts val="0"/>
              </a:spcBef>
              <a:buNone/>
            </a:pPr>
            <a:endParaRPr lang="ar-SA" sz="36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-US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ويُقدّم الاختبار كاملاً </a:t>
            </a:r>
            <a:r>
              <a:rPr lang="ar-SA" sz="36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باللغة العربية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sz="36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5 أو 6</a:t>
            </a: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فترات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متتالية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6088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ماهو</a:t>
            </a:r>
            <a:r>
              <a:rPr lang="ar-SA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هدف الاختبار ؟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buNone/>
              <a:defRPr/>
            </a:pPr>
            <a:r>
              <a:rPr lang="ar-SA" sz="4000" b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+mj-cs"/>
              </a:rPr>
              <a:t>قياس:</a:t>
            </a:r>
            <a:endParaRPr lang="en-US" sz="4000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cs typeface="+mj-cs"/>
            </a:endParaRPr>
          </a:p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ar-SA" sz="4000" b="1" dirty="0">
                <a:solidFill>
                  <a:srgbClr val="000000"/>
                </a:solidFill>
                <a:cs typeface="Fanan" pitchFamily="2" charset="-78"/>
              </a:rPr>
              <a:t> </a:t>
            </a:r>
            <a:r>
              <a:rPr lang="ar-SA" dirty="0">
                <a:solidFill>
                  <a:srgbClr val="000000"/>
                </a:solidFill>
                <a:cs typeface="+mj-cs"/>
              </a:rPr>
              <a:t>القدرة على فهم المقروء .</a:t>
            </a:r>
            <a:endParaRPr lang="en-US" dirty="0">
              <a:solidFill>
                <a:srgbClr val="000000"/>
              </a:solidFill>
              <a:cs typeface="+mj-cs"/>
            </a:endParaRPr>
          </a:p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ar-SA" dirty="0">
                <a:solidFill>
                  <a:srgbClr val="000000"/>
                </a:solidFill>
                <a:cs typeface="+mj-cs"/>
              </a:rPr>
              <a:t> القدرة على إدراك العلاقات المنطقية .</a:t>
            </a:r>
            <a:endParaRPr lang="en-US" dirty="0">
              <a:solidFill>
                <a:srgbClr val="000000"/>
              </a:solidFill>
              <a:cs typeface="+mj-cs"/>
            </a:endParaRPr>
          </a:p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ar-SA" dirty="0">
                <a:solidFill>
                  <a:srgbClr val="000000"/>
                </a:solidFill>
                <a:cs typeface="+mj-cs"/>
              </a:rPr>
              <a:t> القدرة على حل مسائل مبنية على مفاهيم رياضية أساسية . </a:t>
            </a:r>
            <a:endParaRPr lang="en-US" dirty="0">
              <a:solidFill>
                <a:srgbClr val="000000"/>
              </a:solidFill>
              <a:cs typeface="+mj-cs"/>
            </a:endParaRPr>
          </a:p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ar-SA" dirty="0">
                <a:solidFill>
                  <a:srgbClr val="000000"/>
                </a:solidFill>
                <a:cs typeface="+mj-cs"/>
              </a:rPr>
              <a:t> القدرة على الاستنتاج .</a:t>
            </a:r>
            <a:endParaRPr lang="en-US" dirty="0">
              <a:solidFill>
                <a:srgbClr val="000000"/>
              </a:solidFill>
              <a:cs typeface="+mj-cs"/>
            </a:endParaRPr>
          </a:p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ar-SA" dirty="0">
                <a:solidFill>
                  <a:srgbClr val="000000"/>
                </a:solidFill>
                <a:cs typeface="+mj-cs"/>
              </a:rPr>
              <a:t> القدرة على القياس .</a:t>
            </a:r>
            <a:endParaRPr lang="en-US" dirty="0">
              <a:solidFill>
                <a:srgbClr val="000000"/>
              </a:solidFill>
              <a:cs typeface="+mj-cs"/>
            </a:endParaRPr>
          </a:p>
          <a:p>
            <a:endParaRPr lang="ar-SA" sz="2400" dirty="0">
              <a:cs typeface="+mj-cs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320736"/>
            <a:ext cx="25336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3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29049"/>
            <a:ext cx="7587578" cy="498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437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67899" cy="597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260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3097"/>
            <a:ext cx="7992888" cy="621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010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2" y="764704"/>
            <a:ext cx="8483442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76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494723"/>
            <a:ext cx="5616624" cy="6022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2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96239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91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IBDAH\AppData\Local\Temp\SNAGHTMLcec96d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06443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024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041457" cy="644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824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ln>
            <a:solidFill>
              <a:srgbClr val="C00000"/>
            </a:solidFill>
          </a:ln>
        </p:spPr>
        <p:txBody>
          <a:bodyPr/>
          <a:lstStyle/>
          <a:p>
            <a:pPr algn="r"/>
            <a:r>
              <a:rPr lang="ar-SA" b="1" dirty="0">
                <a:latin typeface="Traditional Arabic" pitchFamily="18" charset="-78"/>
                <a:cs typeface="Traditional Arabic" pitchFamily="18" charset="-78"/>
              </a:rPr>
              <a:t>      مراجع مهمة لكِ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995080" y="1807760"/>
            <a:ext cx="3429000" cy="1143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منصة نون التعليمية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14080" y="2828610"/>
            <a:ext cx="4191000" cy="1981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منتديات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ea typeface="+mj-ea"/>
                <a:cs typeface="Traditional Arabic" pitchFamily="18" charset="-78"/>
              </a:rPr>
              <a:t>يزيد التعليمية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70C0"/>
                </a:solidFill>
                <a:latin typeface="Comic Sans MS" pitchFamily="66" charset="0"/>
                <a:ea typeface="+mj-ea"/>
                <a:cs typeface="Traditional Arabic" pitchFamily="18" charset="-78"/>
              </a:rPr>
              <a:t>www.yzeeed.com/vb</a:t>
            </a:r>
            <a:endParaRPr lang="ar-SA" sz="3200" dirty="0">
              <a:solidFill>
                <a:srgbClr val="0070C0"/>
              </a:solidFill>
              <a:latin typeface="Comic Sans MS" pitchFamily="66" charset="0"/>
              <a:ea typeface="+mj-ea"/>
              <a:cs typeface="Traditional Arabic" pitchFamily="18" charset="-78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79211" y="2894005"/>
            <a:ext cx="4419600" cy="1981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منتديات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>
                <a:solidFill>
                  <a:srgbClr val="C00000"/>
                </a:solidFill>
                <a:latin typeface="Traditional Arabic" pitchFamily="18" charset="-78"/>
                <a:ea typeface="+mj-ea"/>
                <a:cs typeface="Traditional Arabic" pitchFamily="18" charset="-78"/>
              </a:rPr>
              <a:t>اختبارات القدرات والتحصيل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dirty="0">
                <a:solidFill>
                  <a:srgbClr val="0070C0"/>
                </a:solidFill>
                <a:latin typeface="Comic Sans MS" pitchFamily="66" charset="0"/>
                <a:ea typeface="+mj-ea"/>
                <a:cs typeface="Traditional Arabic" pitchFamily="18" charset="-78"/>
              </a:rPr>
              <a:t>www.test-q.com</a:t>
            </a:r>
            <a:endParaRPr lang="ar-SA" sz="3200" dirty="0">
              <a:solidFill>
                <a:srgbClr val="0070C0"/>
              </a:solidFill>
              <a:latin typeface="Comic Sans MS" pitchFamily="66" charset="0"/>
              <a:ea typeface="+mj-ea"/>
              <a:cs typeface="Traditional Arabic" pitchFamily="18" charset="-78"/>
            </a:endParaRPr>
          </a:p>
        </p:txBody>
      </p:sp>
      <p:pic>
        <p:nvPicPr>
          <p:cNvPr id="2050" name="Picture 2" descr="C:\Users\hp\Desktop\c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1" y="-76200"/>
            <a:ext cx="1752600" cy="1612822"/>
          </a:xfrm>
          <a:prstGeom prst="rect">
            <a:avLst/>
          </a:prstGeom>
          <a:noFill/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703696" y="1756636"/>
            <a:ext cx="2971800" cy="1143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تجميعات اسئلة</a:t>
            </a:r>
          </a:p>
        </p:txBody>
      </p:sp>
    </p:spTree>
    <p:extLst>
      <p:ext uri="{BB962C8B-B14F-4D97-AF65-F5344CB8AC3E}">
        <p14:creationId xmlns:p14="http://schemas.microsoft.com/office/powerpoint/2010/main" val="145146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547664" y="462326"/>
            <a:ext cx="5544616" cy="1080120"/>
          </a:xfrm>
          <a:prstGeom prst="rect">
            <a:avLst/>
          </a:prstGeo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400" b="1" spc="50" dirty="0">
                <a:ln w="11430"/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منصة نون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43" y="1700808"/>
            <a:ext cx="831365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00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064896" cy="1605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8021304" cy="1878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09120"/>
            <a:ext cx="8064896" cy="1559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50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5064"/>
            <a:ext cx="2729753" cy="2078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899592" y="764704"/>
            <a:ext cx="7272808" cy="30243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استراتيجيات أو فنيات  حل مسائل القدرات </a:t>
            </a:r>
          </a:p>
        </p:txBody>
      </p:sp>
    </p:spTree>
    <p:extLst>
      <p:ext uri="{BB962C8B-B14F-4D97-AF65-F5344CB8AC3E}">
        <p14:creationId xmlns:p14="http://schemas.microsoft.com/office/powerpoint/2010/main" val="394026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1907704" y="1484784"/>
            <a:ext cx="5472608" cy="28803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1989654"/>
            <a:ext cx="3744416" cy="196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25144"/>
            <a:ext cx="1749425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15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97"/>
            <a:ext cx="7992888" cy="662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91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70" y="461818"/>
            <a:ext cx="6986587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220" y="2175005"/>
            <a:ext cx="6675437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7" t="31100" r="19055" b="30000"/>
          <a:stretch/>
        </p:blipFill>
        <p:spPr bwMode="auto">
          <a:xfrm>
            <a:off x="1673052" y="3933056"/>
            <a:ext cx="6177775" cy="172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80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859" y="332656"/>
            <a:ext cx="6767513" cy="2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609" y="2461783"/>
            <a:ext cx="6608763" cy="216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602" y="4660387"/>
            <a:ext cx="6334125" cy="193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279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404664"/>
            <a:ext cx="6804025" cy="171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17576"/>
            <a:ext cx="6316663" cy="195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88" y="4074964"/>
            <a:ext cx="5751413" cy="252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02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778625" cy="181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901" y="2109044"/>
            <a:ext cx="5980113" cy="185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915" y="4077072"/>
            <a:ext cx="5780087" cy="2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70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2656"/>
            <a:ext cx="6761163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67" y="2298173"/>
            <a:ext cx="6357937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229" y="4072998"/>
            <a:ext cx="6572250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5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2656"/>
            <a:ext cx="6694487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134" y="1786239"/>
            <a:ext cx="6267450" cy="24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94477"/>
            <a:ext cx="5435774" cy="232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3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73" y="332656"/>
            <a:ext cx="6870700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73" y="2244408"/>
            <a:ext cx="6870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165283"/>
            <a:ext cx="5328592" cy="2372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49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1020763"/>
            <a:ext cx="6559550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09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1017588"/>
            <a:ext cx="6700837" cy="482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574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608887" cy="230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" y="2276872"/>
            <a:ext cx="7615237" cy="27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89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704856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133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70485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0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79513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55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82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796136" y="620688"/>
            <a:ext cx="2071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المطلوب</a:t>
            </a:r>
            <a:endParaRPr lang="ar-SA" sz="5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19672" y="1844824"/>
            <a:ext cx="6480720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1-</a:t>
            </a:r>
            <a:r>
              <a:rPr lang="ar-SA" sz="2000" b="1" dirty="0" smtClean="0"/>
              <a:t> ملف يجزأ إلى جزئيين جزء للقدرات وجزء للتحصيلي أو ملف لكل واحد منهما على حدة يكون مع معلمة من معلمات الرياضيات بالمدرسة والأفضل المعلمة الأولى ويترك بالمدرسة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2-</a:t>
            </a:r>
            <a:r>
              <a:rPr lang="ar-SA" sz="2000" b="1" dirty="0" smtClean="0"/>
              <a:t> وضع فهرس يضاف إليه كل محتويات الملف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3-</a:t>
            </a:r>
            <a:r>
              <a:rPr lang="ar-SA" sz="2000" b="1" dirty="0" smtClean="0"/>
              <a:t> يوضع في ملف التحصيلي المهارات الأساسية للصفوف الثلاثة 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4-</a:t>
            </a:r>
            <a:r>
              <a:rPr lang="ar-SA" sz="2000" b="1" dirty="0" smtClean="0"/>
              <a:t> يوضع في ملف التحصيلي أسئلة المراجعات والتدريبات على المهارات </a:t>
            </a:r>
          </a:p>
          <a:p>
            <a:r>
              <a:rPr lang="ar-SA" sz="2000" b="1" dirty="0"/>
              <a:t> </a:t>
            </a:r>
            <a:r>
              <a:rPr lang="ar-SA" sz="2000" b="1" dirty="0" smtClean="0"/>
              <a:t>   الأساسية للمنهج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5-</a:t>
            </a:r>
            <a:r>
              <a:rPr lang="ar-SA" sz="2000" b="1" dirty="0" smtClean="0"/>
              <a:t> يوضع في ملف القدرات أسئلة التدريب الأسبوعي وترقم 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6-</a:t>
            </a:r>
            <a:r>
              <a:rPr lang="ar-SA" sz="2000" b="1" dirty="0" smtClean="0"/>
              <a:t> يوضع في ملف القدرات أسئلة الاختبار الشهري وترقم </a:t>
            </a:r>
          </a:p>
          <a:p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7-</a:t>
            </a:r>
            <a:r>
              <a:rPr lang="ar-SA" sz="2000" b="1" dirty="0" smtClean="0"/>
              <a:t> يوضع كشف بدرجات الطالبات في الاختبار الشهري لقياس مدى التحسن 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133317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458</Words>
  <Application>Microsoft Office PowerPoint</Application>
  <PresentationFormat>عرض على الشاشة (3:4)‏</PresentationFormat>
  <Paragraphs>87</Paragraphs>
  <Slides>38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46" baseType="lpstr">
      <vt:lpstr>Arial</vt:lpstr>
      <vt:lpstr>Calibri</vt:lpstr>
      <vt:lpstr>Comic Sans MS</vt:lpstr>
      <vt:lpstr>Fanan</vt:lpstr>
      <vt:lpstr>Times New Roman</vt:lpstr>
      <vt:lpstr>Traditional Arabic</vt:lpstr>
      <vt:lpstr>Wingdings</vt:lpstr>
      <vt:lpstr>نسق Office</vt:lpstr>
      <vt:lpstr>المهارات الأساسية للتدريب على اختبارات القدرات العامة (الجزء الكمي)</vt:lpstr>
      <vt:lpstr>عرض تقديمي في PowerPoint</vt:lpstr>
      <vt:lpstr>الأهداف التفصيلية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ماهو اختبار القدرات العامة ؟ </vt:lpstr>
      <vt:lpstr>ماهو هدف الاختبار ؟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     مراجع مهمة لكِ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IBDAH</dc:creator>
  <cp:lastModifiedBy>أم أحمد فؤاد</cp:lastModifiedBy>
  <cp:revision>45</cp:revision>
  <dcterms:created xsi:type="dcterms:W3CDTF">2017-10-20T19:20:47Z</dcterms:created>
  <dcterms:modified xsi:type="dcterms:W3CDTF">2018-08-26T16:37:55Z</dcterms:modified>
</cp:coreProperties>
</file>